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75" r:id="rId3"/>
    <p:sldId id="271" r:id="rId4"/>
    <p:sldId id="295" r:id="rId5"/>
    <p:sldId id="296" r:id="rId6"/>
    <p:sldId id="290" r:id="rId7"/>
    <p:sldId id="283" r:id="rId9"/>
    <p:sldId id="258" r:id="rId10"/>
    <p:sldId id="261" r:id="rId11"/>
    <p:sldId id="292" r:id="rId12"/>
    <p:sldId id="293" r:id="rId13"/>
    <p:sldId id="288" r:id="rId14"/>
    <p:sldId id="286" r:id="rId15"/>
    <p:sldId id="294"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A56C03-FDBE-437B-B3E2-8C9625E28270}" type="slidenum">
              <a:rPr lang="zh-CN" altLang="en-US" smtClean="0"/>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1105ECC-05DB-4A25-8E6A-E61FCA6F56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A56C03-FDBE-437B-B3E2-8C9625E282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image" Target="../media/image10.png"/><Relationship Id="rId7" Type="http://schemas.openxmlformats.org/officeDocument/2006/relationships/image" Target="../media/image9.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png"/><Relationship Id="rId2" Type="http://schemas.openxmlformats.org/officeDocument/2006/relationships/image" Target="../media/image4.emf"/><Relationship Id="rId12" Type="http://schemas.openxmlformats.org/officeDocument/2006/relationships/slideLayout" Target="../slideLayouts/slideLayout1.xml"/><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34.png"/><Relationship Id="rId5" Type="http://schemas.microsoft.com/office/2007/relationships/hdphoto" Target="../media/image33.wdp"/><Relationship Id="rId4" Type="http://schemas.openxmlformats.org/officeDocument/2006/relationships/image" Target="../media/image32.png"/><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image" Target="../media/image10.png"/><Relationship Id="rId7" Type="http://schemas.openxmlformats.org/officeDocument/2006/relationships/image" Target="../media/image9.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png"/><Relationship Id="rId2" Type="http://schemas.openxmlformats.org/officeDocument/2006/relationships/image" Target="../media/image4.emf"/><Relationship Id="rId12" Type="http://schemas.openxmlformats.org/officeDocument/2006/relationships/slideLayout" Target="../slideLayouts/slideLayout1.xml"/><Relationship Id="rId11" Type="http://schemas.openxmlformats.org/officeDocument/2006/relationships/image" Target="../media/image35.png"/><Relationship Id="rId10" Type="http://schemas.openxmlformats.org/officeDocument/2006/relationships/image" Target="../media/image12.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image" Target="../media/image37.png"/></Relationships>
</file>

<file path=ppt/slides/_rels/slide14.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image" Target="../media/image10.png"/><Relationship Id="rId7" Type="http://schemas.openxmlformats.org/officeDocument/2006/relationships/image" Target="../media/image9.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png"/><Relationship Id="rId2" Type="http://schemas.openxmlformats.org/officeDocument/2006/relationships/image" Target="../media/image4.emf"/><Relationship Id="rId12" Type="http://schemas.openxmlformats.org/officeDocument/2006/relationships/slideLayout" Target="../slideLayouts/slideLayout1.xml"/><Relationship Id="rId11" Type="http://schemas.openxmlformats.org/officeDocument/2006/relationships/image" Target="../media/image38.png"/><Relationship Id="rId10" Type="http://schemas.openxmlformats.org/officeDocument/2006/relationships/image" Target="../media/image12.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image" Target="../media/image10.png"/><Relationship Id="rId7" Type="http://schemas.openxmlformats.org/officeDocument/2006/relationships/image" Target="../media/image9.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png"/><Relationship Id="rId2" Type="http://schemas.openxmlformats.org/officeDocument/2006/relationships/image" Target="../media/image4.emf"/><Relationship Id="rId12" Type="http://schemas.openxmlformats.org/officeDocument/2006/relationships/slideLayout" Target="../slideLayouts/slideLayout1.xml"/><Relationship Id="rId11" Type="http://schemas.openxmlformats.org/officeDocument/2006/relationships/image" Target="../media/image23.png"/><Relationship Id="rId10" Type="http://schemas.openxmlformats.org/officeDocument/2006/relationships/image" Target="../media/image1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7.pn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p:cNvPicPr>
            <a:picLocks noChangeAspect="1"/>
          </p:cNvPicPr>
          <p:nvPr/>
        </p:nvPicPr>
        <p:blipFill>
          <a:blip r:embed="rId1"/>
          <a:stretch>
            <a:fillRect/>
          </a:stretch>
        </p:blipFill>
        <p:spPr>
          <a:xfrm>
            <a:off x="4987925" y="1443288"/>
            <a:ext cx="6485186" cy="3741454"/>
          </a:xfrm>
          <a:prstGeom prst="rect">
            <a:avLst/>
          </a:prstGeom>
          <a:noFill/>
          <a:ln w="9525">
            <a:noFill/>
          </a:ln>
        </p:spPr>
      </p:pic>
      <p:grpSp>
        <p:nvGrpSpPr>
          <p:cNvPr id="48" name="Group 47"/>
          <p:cNvGrpSpPr/>
          <p:nvPr/>
        </p:nvGrpSpPr>
        <p:grpSpPr>
          <a:xfrm>
            <a:off x="19248" y="4320053"/>
            <a:ext cx="3505968" cy="2324672"/>
            <a:chOff x="571116" y="4266750"/>
            <a:chExt cx="3505968" cy="2324672"/>
          </a:xfrm>
        </p:grpSpPr>
        <p:pic>
          <p:nvPicPr>
            <p:cNvPr id="23" name="图片 14"/>
            <p:cNvPicPr>
              <a:picLocks noChangeAspect="1"/>
            </p:cNvPicPr>
            <p:nvPr/>
          </p:nvPicPr>
          <p:blipFill>
            <a:blip r:embed="rId2"/>
            <a:stretch>
              <a:fillRect/>
            </a:stretch>
          </p:blipFill>
          <p:spPr>
            <a:xfrm>
              <a:off x="571116" y="4266750"/>
              <a:ext cx="3505968" cy="2324672"/>
            </a:xfrm>
            <a:prstGeom prst="rect">
              <a:avLst/>
            </a:prstGeom>
          </p:spPr>
        </p:pic>
        <p:pic>
          <p:nvPicPr>
            <p:cNvPr id="15" name="图片 6"/>
            <p:cNvPicPr>
              <a:picLocks noChangeAspect="1"/>
            </p:cNvPicPr>
            <p:nvPr/>
          </p:nvPicPr>
          <p:blipFill rotWithShape="1">
            <a:blip r:embed="rId3" cstate="print">
              <a:extLst>
                <a:ext uri="{28A0092B-C50C-407E-A947-70E740481C1C}">
                  <a14:useLocalDpi xmlns:a14="http://schemas.microsoft.com/office/drawing/2010/main" val="0"/>
                </a:ext>
              </a:extLst>
            </a:blip>
            <a:srcRect t="73026" r="81400" b="4000"/>
            <a:stretch>
              <a:fillRect/>
            </a:stretch>
          </p:blipFill>
          <p:spPr>
            <a:xfrm rot="15269690" flipH="1">
              <a:off x="2013644" y="4723588"/>
              <a:ext cx="983526" cy="814423"/>
            </a:xfrm>
            <a:prstGeom prst="rect">
              <a:avLst/>
            </a:prstGeom>
          </p:spPr>
        </p:pic>
      </p:grpSp>
      <p:pic>
        <p:nvPicPr>
          <p:cNvPr id="20" name="图片 11"/>
          <p:cNvPicPr>
            <a:picLocks noChangeAspect="1"/>
          </p:cNvPicPr>
          <p:nvPr/>
        </p:nvPicPr>
        <p:blipFill>
          <a:blip r:embed="rId4"/>
          <a:stretch>
            <a:fillRect/>
          </a:stretch>
        </p:blipFill>
        <p:spPr>
          <a:xfrm>
            <a:off x="10127702" y="0"/>
            <a:ext cx="1549740" cy="1981688"/>
          </a:xfrm>
          <a:prstGeom prst="rect">
            <a:avLst/>
          </a:prstGeom>
        </p:spPr>
      </p:pic>
      <p:pic>
        <p:nvPicPr>
          <p:cNvPr id="21" name="图片 12"/>
          <p:cNvPicPr>
            <a:picLocks noChangeAspect="1"/>
          </p:cNvPicPr>
          <p:nvPr/>
        </p:nvPicPr>
        <p:blipFill>
          <a:blip r:embed="rId5"/>
          <a:stretch>
            <a:fillRect/>
          </a:stretch>
        </p:blipFill>
        <p:spPr>
          <a:xfrm>
            <a:off x="11162979" y="1981688"/>
            <a:ext cx="1028925" cy="533531"/>
          </a:xfrm>
          <a:prstGeom prst="rect">
            <a:avLst/>
          </a:prstGeom>
        </p:spPr>
      </p:pic>
      <p:pic>
        <p:nvPicPr>
          <p:cNvPr id="22" name="图片 13"/>
          <p:cNvPicPr>
            <a:picLocks noChangeAspect="1"/>
          </p:cNvPicPr>
          <p:nvPr/>
        </p:nvPicPr>
        <p:blipFill>
          <a:blip r:embed="rId6"/>
          <a:stretch>
            <a:fillRect/>
          </a:stretch>
        </p:blipFill>
        <p:spPr>
          <a:xfrm>
            <a:off x="8006337" y="298978"/>
            <a:ext cx="2121365" cy="1143281"/>
          </a:xfrm>
          <a:prstGeom prst="rect">
            <a:avLst/>
          </a:prstGeom>
        </p:spPr>
      </p:pic>
      <p:pic>
        <p:nvPicPr>
          <p:cNvPr id="25" name="图片 22"/>
          <p:cNvPicPr>
            <a:picLocks noChangeAspect="1"/>
          </p:cNvPicPr>
          <p:nvPr/>
        </p:nvPicPr>
        <p:blipFill>
          <a:blip r:embed="rId7"/>
          <a:stretch>
            <a:fillRect/>
          </a:stretch>
        </p:blipFill>
        <p:spPr>
          <a:xfrm>
            <a:off x="7117044" y="1928671"/>
            <a:ext cx="979242" cy="1015876"/>
          </a:xfrm>
          <a:prstGeom prst="rect">
            <a:avLst/>
          </a:prstGeom>
        </p:spPr>
      </p:pic>
      <p:grpSp>
        <p:nvGrpSpPr>
          <p:cNvPr id="46" name="Group 45"/>
          <p:cNvGrpSpPr/>
          <p:nvPr/>
        </p:nvGrpSpPr>
        <p:grpSpPr>
          <a:xfrm>
            <a:off x="8737600" y="4189413"/>
            <a:ext cx="3454400" cy="2617787"/>
            <a:chOff x="8737600" y="4189413"/>
            <a:chExt cx="3454400" cy="2617787"/>
          </a:xfrm>
        </p:grpSpPr>
        <p:pic>
          <p:nvPicPr>
            <p:cNvPr id="16" name="图片 7"/>
            <p:cNvPicPr>
              <a:picLocks noChangeAspect="1"/>
            </p:cNvPicPr>
            <p:nvPr/>
          </p:nvPicPr>
          <p:blipFill rotWithShape="1">
            <a:blip r:embed="rId8" cstate="print">
              <a:extLst>
                <a:ext uri="{28A0092B-C50C-407E-A947-70E740481C1C}">
                  <a14:useLocalDpi xmlns:a14="http://schemas.microsoft.com/office/drawing/2010/main" val="0"/>
                </a:ext>
              </a:extLst>
            </a:blip>
            <a:srcRect t="73026" r="81400" b="4000"/>
            <a:stretch>
              <a:fillRect/>
            </a:stretch>
          </p:blipFill>
          <p:spPr>
            <a:xfrm rot="14531762" flipH="1">
              <a:off x="8929768" y="5716652"/>
              <a:ext cx="915180" cy="757828"/>
            </a:xfrm>
            <a:prstGeom prst="rect">
              <a:avLst/>
            </a:prstGeom>
          </p:spPr>
        </p:pic>
        <p:sp>
          <p:nvSpPr>
            <p:cNvPr id="3" name="AutoShape 3"/>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8" name="Freeform 9"/>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9" name="Freeform 10"/>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0" name="Freeform 11"/>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1" name="Freeform 12"/>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2" name="Freeform 13"/>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3" name="Freeform 14"/>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4" name="Freeform 15"/>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5" name="Freeform 16"/>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6" name="Freeform 17"/>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7" name="Freeform 18"/>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8" name="Freeform 19"/>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9" name="Freeform 20"/>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0" name="Freeform 21"/>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1" name="Freeform 22"/>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2" name="Freeform 23"/>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3" name="Freeform 24"/>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4" name="Freeform 25"/>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5" name="Freeform 26"/>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grpSp>
      <p:grpSp>
        <p:nvGrpSpPr>
          <p:cNvPr id="47" name="Group 46"/>
          <p:cNvGrpSpPr/>
          <p:nvPr/>
        </p:nvGrpSpPr>
        <p:grpSpPr>
          <a:xfrm>
            <a:off x="3184890" y="20260"/>
            <a:ext cx="3513862" cy="2032500"/>
            <a:chOff x="772246" y="990844"/>
            <a:chExt cx="3513862" cy="2032500"/>
          </a:xfrm>
        </p:grpSpPr>
        <p:pic>
          <p:nvPicPr>
            <p:cNvPr id="19" name="图片 10"/>
            <p:cNvPicPr>
              <a:picLocks noChangeAspect="1"/>
            </p:cNvPicPr>
            <p:nvPr/>
          </p:nvPicPr>
          <p:blipFill>
            <a:blip r:embed="rId9"/>
            <a:stretch>
              <a:fillRect/>
            </a:stretch>
          </p:blipFill>
          <p:spPr>
            <a:xfrm>
              <a:off x="869059" y="990844"/>
              <a:ext cx="3417049" cy="2032500"/>
            </a:xfrm>
            <a:prstGeom prst="rect">
              <a:avLst/>
            </a:prstGeom>
          </p:spPr>
        </p:pic>
        <p:pic>
          <p:nvPicPr>
            <p:cNvPr id="14" name="图片 5"/>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a:fillRect/>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p:cNvPicPr>
            <a:picLocks noChangeAspect="1"/>
          </p:cNvPicPr>
          <p:nvPr/>
        </p:nvPicPr>
        <p:blipFill rotWithShape="1">
          <a:blip r:embed="rId2">
            <a:extLst>
              <a:ext uri="{BEBA8EAE-BF5A-486C-A8C5-ECC9F3942E4B}">
                <a14:imgProps xmlns:a14="http://schemas.microsoft.com/office/drawing/2010/main">
                  <a14:imgLayer r:embed="rId3">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82015" y="1168400"/>
            <a:ext cx="1137285" cy="39878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a:t>
            </a:r>
            <a:r>
              <a:rPr lang="vi-VN" altLang="en-US" sz="2000" b="1" dirty="0">
                <a:solidFill>
                  <a:schemeClr val="bg1"/>
                </a:solidFill>
                <a:latin typeface="Arial" panose="020B0604020202020204" pitchFamily="34" charset="0"/>
                <a:cs typeface="Arial" panose="020B0604020202020204" pitchFamily="34" charset="0"/>
              </a:rPr>
              <a:t>d</a:t>
            </a:r>
            <a:r>
              <a:rPr lang="en-US" sz="2000" b="1" dirty="0">
                <a:solidFill>
                  <a:schemeClr val="bg1"/>
                </a:solidFill>
                <a:latin typeface="Arial" panose="020B0604020202020204" pitchFamily="34" charset="0"/>
                <a:cs typeface="Arial" panose="020B0604020202020204" pitchFamily="34" charset="0"/>
              </a:rPr>
              <a:t>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p:cNvPicPr>
            <a:picLocks noChangeAspect="1"/>
          </p:cNvPicPr>
          <p:nvPr/>
        </p:nvPicPr>
        <p:blipFill rotWithShape="1">
          <a:blip r:embed="rId7">
            <a:extLst>
              <a:ext uri="{28A0092B-C50C-407E-A947-70E740481C1C}">
                <a14:useLocalDpi xmlns:a14="http://schemas.microsoft.com/office/drawing/2010/main" val="0"/>
              </a:ext>
            </a:extLst>
          </a:blip>
          <a:srcRect l="34855" t="31494" r="33570" b="47742"/>
          <a:stretch>
            <a:fillRect/>
          </a:stretch>
        </p:blipFill>
        <p:spPr>
          <a:xfrm>
            <a:off x="8087087" y="3175870"/>
            <a:ext cx="4286880" cy="3416230"/>
          </a:xfrm>
          <a:prstGeom prst="rect">
            <a:avLst/>
          </a:prstGeom>
        </p:spPr>
      </p:pic>
      <p:sp>
        <p:nvSpPr>
          <p:cNvPr id="32" name="TextBox 31"/>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b="0" i="0" dirty="0" err="1">
                <a:solidFill>
                  <a:srgbClr val="FF0000"/>
                </a:solidFill>
                <a:effectLst/>
                <a:latin typeface="Times New Roman" panose="02020603050405020304" pitchFamily="18" charset="0"/>
                <a:cs typeface="Times New Roman" panose="02020603050405020304" pitchFamily="18" charset="0"/>
              </a:rPr>
              <a:t>Chiều</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dài</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của</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ao</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bằng</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độ</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dài</a:t>
            </a:r>
            <a:r>
              <a:rPr lang="en-US" sz="2600" b="0" i="0" dirty="0">
                <a:solidFill>
                  <a:srgbClr val="FF0000"/>
                </a:solidFill>
                <a:effectLst/>
                <a:latin typeface="Times New Roman" panose="02020603050405020304" pitchFamily="18" charset="0"/>
                <a:cs typeface="Times New Roman" panose="02020603050405020304" pitchFamily="18" charset="0"/>
              </a:rPr>
              <a:t> 7 </a:t>
            </a:r>
            <a:r>
              <a:rPr lang="en-US" sz="2600" b="0" i="0" dirty="0" err="1">
                <a:solidFill>
                  <a:srgbClr val="FF0000"/>
                </a:solidFill>
                <a:effectLst/>
                <a:latin typeface="Times New Roman" panose="02020603050405020304" pitchFamily="18" charset="0"/>
                <a:cs typeface="Times New Roman" panose="02020603050405020304" pitchFamily="18" charset="0"/>
              </a:rPr>
              <a:t>lá</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súng</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hình</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tròn</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xếp</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thẳng</a:t>
            </a:r>
            <a:r>
              <a:rPr lang="en-US" sz="2600" b="0" i="0" dirty="0">
                <a:solidFill>
                  <a:srgbClr val="FF0000"/>
                </a:solidFill>
                <a:effectLst/>
                <a:latin typeface="Times New Roman" panose="02020603050405020304" pitchFamily="18" charset="0"/>
                <a:cs typeface="Times New Roman" panose="02020603050405020304" pitchFamily="18" charset="0"/>
              </a:rPr>
              <a:t> </a:t>
            </a:r>
            <a:r>
              <a:rPr lang="en-US" sz="2600" b="0" i="0" dirty="0" err="1">
                <a:solidFill>
                  <a:srgbClr val="FF0000"/>
                </a:solidFill>
                <a:effectLst/>
                <a:latin typeface="Times New Roman" panose="02020603050405020304" pitchFamily="18" charset="0"/>
                <a:cs typeface="Times New Roman" panose="02020603050405020304" pitchFamily="18" charset="0"/>
              </a:rPr>
              <a:t>hàng</a:t>
            </a:r>
            <a:r>
              <a:rPr lang="en-US" sz="2600" b="0" i="0" dirty="0">
                <a:solidFill>
                  <a:srgbClr val="FF0000"/>
                </a:solidFill>
                <a:effectLst/>
                <a:latin typeface="Times New Roman" panose="02020603050405020304" pitchFamily="18" charset="0"/>
                <a:cs typeface="Times New Roman" panose="02020603050405020304" pitchFamily="18" charset="0"/>
              </a:rPr>
              <a:t> </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5" name="TextBox 34"/>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i="0" dirty="0" err="1">
                <a:solidFill>
                  <a:srgbClr val="FF0000"/>
                </a:solidFill>
                <a:effectLst/>
                <a:latin typeface="Times New Roman" panose="02020603050405020304" pitchFamily="18" charset="0"/>
                <a:cs typeface="Times New Roman" panose="02020603050405020304" pitchFamily="18" charset="0"/>
              </a:rPr>
              <a:t>Chiều</a:t>
            </a:r>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dài</a:t>
            </a:r>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cái</a:t>
            </a:r>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ao</a:t>
            </a:r>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cs typeface="Times New Roman" panose="02020603050405020304" pitchFamily="18" charset="0"/>
              </a:rPr>
              <a:t>:</a:t>
            </a:r>
            <a:endParaRPr lang="en-US" sz="2800" b="1" i="0" dirty="0">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800" b="1" i="0" dirty="0">
                <a:solidFill>
                  <a:srgbClr val="FF0000"/>
                </a:solidFill>
                <a:effectLst/>
                <a:latin typeface="Times New Roman" panose="02020603050405020304" pitchFamily="18" charset="0"/>
                <a:cs typeface="Times New Roman" panose="02020603050405020304" pitchFamily="18" charset="0"/>
              </a:rPr>
              <a:t>7 x 1 = 7 (dm)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8" name="图片 1"/>
          <p:cNvPicPr>
            <a:picLocks noChangeAspect="1"/>
          </p:cNvPicPr>
          <p:nvPr/>
        </p:nvPicPr>
        <p:blipFill rotWithShape="1">
          <a:blip r:embed="rId7">
            <a:extLst>
              <a:ext uri="{28A0092B-C50C-407E-A947-70E740481C1C}">
                <a14:useLocalDpi xmlns:a14="http://schemas.microsoft.com/office/drawing/2010/main" val="0"/>
              </a:ext>
            </a:extLst>
          </a:blip>
          <a:srcRect l="34855" t="31494" r="33570" b="47742"/>
          <a:stretch>
            <a:fillRect/>
          </a:stretch>
        </p:blipFill>
        <p:spPr>
          <a:xfrm>
            <a:off x="-300806" y="3682130"/>
            <a:ext cx="4286880" cy="3416230"/>
          </a:xfrm>
          <a:prstGeom prst="rect">
            <a:avLst/>
          </a:prstGeom>
        </p:spPr>
      </p:pic>
      <p:sp>
        <p:nvSpPr>
          <p:cNvPr id="39" name="TextBox 38"/>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p:cNvCxnSpPr>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p:cNvPicPr>
            <a:picLocks noChangeAspect="1"/>
          </p:cNvPicPr>
          <p:nvPr/>
        </p:nvPicPr>
        <p:blipFill rotWithShape="1">
          <a:blip r:embed="rId7">
            <a:extLst>
              <a:ext uri="{28A0092B-C50C-407E-A947-70E740481C1C}">
                <a14:useLocalDpi xmlns:a14="http://schemas.microsoft.com/office/drawing/2010/main" val="0"/>
              </a:ext>
            </a:extLst>
          </a:blip>
          <a:srcRect l="34855" t="31494" r="33570" b="47742"/>
          <a:stretch>
            <a:fillRect/>
          </a:stretch>
        </p:blipFill>
        <p:spPr>
          <a:xfrm>
            <a:off x="-334227" y="3722405"/>
            <a:ext cx="4286880" cy="3416230"/>
          </a:xfrm>
          <a:prstGeom prst="rect">
            <a:avLst/>
          </a:prstGeom>
        </p:spPr>
      </p:pic>
      <p:sp>
        <p:nvSpPr>
          <p:cNvPr id="46" name="TextBox 45"/>
          <p:cNvSpPr txBox="1"/>
          <p:nvPr/>
        </p:nvSpPr>
        <p:spPr>
          <a:xfrm>
            <a:off x="291727" y="4731374"/>
            <a:ext cx="2779009" cy="1291590"/>
          </a:xfrm>
          <a:prstGeom prst="rect">
            <a:avLst/>
          </a:prstGeom>
          <a:noFill/>
        </p:spPr>
        <p:txBody>
          <a:bodyPr wrap="square" rtlCol="0">
            <a:spAutoFit/>
          </a:bodyPr>
          <a:lstStyle/>
          <a:p>
            <a:pPr lvl="0" algn="ctr"/>
            <a:r>
              <a:rPr lang="en-US" sz="2600" dirty="0" err="1">
                <a:solidFill>
                  <a:srgbClr val="FF0000"/>
                </a:solidFill>
                <a:latin typeface="Times New Roman" panose="02020603050405020304" pitchFamily="18" charset="0"/>
                <a:cs typeface="Times New Roman" panose="02020603050405020304" pitchFamily="18" charset="0"/>
              </a:rPr>
              <a:t>Chiều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của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ao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a:t>
            </a:r>
            <a:r>
              <a:rPr lang="en-US" sz="2600" dirty="0">
                <a:solidFill>
                  <a:srgbClr val="FF0000"/>
                </a:solidFill>
                <a:latin typeface="Times New Roman" panose="02020603050405020304" pitchFamily="18" charset="0"/>
                <a:cs typeface="Times New Roman" panose="02020603050405020304" pitchFamily="18" charset="0"/>
              </a:rPr>
              <a:t>:</a:t>
            </a:r>
            <a:endParaRPr lang="en-US" sz="2600" dirty="0">
              <a:solidFill>
                <a:srgbClr val="FF0000"/>
              </a:solidFill>
              <a:latin typeface="Times New Roman" panose="02020603050405020304" pitchFamily="18" charset="0"/>
              <a:cs typeface="Times New Roman" panose="02020603050405020304" pitchFamily="18" charset="0"/>
            </a:endParaRPr>
          </a:p>
          <a:p>
            <a:pPr lvl="0" algn="ct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a:t>
            </a:r>
            <a:r>
              <a:rPr kumimoji="0" lang="en-US" sz="2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x 1 = 4 (</a:t>
            </a:r>
            <a:r>
              <a:rPr kumimoji="0" lang="vi-VN" altLang="en-US" sz="2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d</a:t>
            </a:r>
            <a:r>
              <a:rPr kumimoji="0" lang="en-US" sz="2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m)</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p:cNvPicPr>
            <a:picLocks noChangeAspect="1"/>
          </p:cNvPicPr>
          <p:nvPr/>
        </p:nvPicPr>
        <p:blipFill>
          <a:blip r:embed="rId1"/>
          <a:stretch>
            <a:fillRect/>
          </a:stretch>
        </p:blipFill>
        <p:spPr>
          <a:xfrm>
            <a:off x="4987925" y="1443288"/>
            <a:ext cx="6485186" cy="3741454"/>
          </a:xfrm>
          <a:prstGeom prst="rect">
            <a:avLst/>
          </a:prstGeom>
          <a:noFill/>
          <a:ln w="9525">
            <a:noFill/>
          </a:ln>
        </p:spPr>
      </p:pic>
      <p:grpSp>
        <p:nvGrpSpPr>
          <p:cNvPr id="48" name="Group 47"/>
          <p:cNvGrpSpPr/>
          <p:nvPr/>
        </p:nvGrpSpPr>
        <p:grpSpPr>
          <a:xfrm>
            <a:off x="19248" y="4320053"/>
            <a:ext cx="3505968" cy="2324672"/>
            <a:chOff x="571116" y="4266750"/>
            <a:chExt cx="3505968" cy="2324672"/>
          </a:xfrm>
        </p:grpSpPr>
        <p:pic>
          <p:nvPicPr>
            <p:cNvPr id="23" name="图片 14"/>
            <p:cNvPicPr>
              <a:picLocks noChangeAspect="1"/>
            </p:cNvPicPr>
            <p:nvPr/>
          </p:nvPicPr>
          <p:blipFill>
            <a:blip r:embed="rId2"/>
            <a:stretch>
              <a:fillRect/>
            </a:stretch>
          </p:blipFill>
          <p:spPr>
            <a:xfrm>
              <a:off x="571116" y="4266750"/>
              <a:ext cx="3505968" cy="2324672"/>
            </a:xfrm>
            <a:prstGeom prst="rect">
              <a:avLst/>
            </a:prstGeom>
          </p:spPr>
        </p:pic>
        <p:pic>
          <p:nvPicPr>
            <p:cNvPr id="15" name="图片 6"/>
            <p:cNvPicPr>
              <a:picLocks noChangeAspect="1"/>
            </p:cNvPicPr>
            <p:nvPr/>
          </p:nvPicPr>
          <p:blipFill rotWithShape="1">
            <a:blip r:embed="rId3" cstate="print">
              <a:extLst>
                <a:ext uri="{28A0092B-C50C-407E-A947-70E740481C1C}">
                  <a14:useLocalDpi xmlns:a14="http://schemas.microsoft.com/office/drawing/2010/main" val="0"/>
                </a:ext>
              </a:extLst>
            </a:blip>
            <a:srcRect t="73026" r="81400" b="4000"/>
            <a:stretch>
              <a:fillRect/>
            </a:stretch>
          </p:blipFill>
          <p:spPr>
            <a:xfrm rot="15269690" flipH="1">
              <a:off x="2013644" y="4723588"/>
              <a:ext cx="983526" cy="814423"/>
            </a:xfrm>
            <a:prstGeom prst="rect">
              <a:avLst/>
            </a:prstGeom>
          </p:spPr>
        </p:pic>
      </p:grpSp>
      <p:pic>
        <p:nvPicPr>
          <p:cNvPr id="20" name="图片 11"/>
          <p:cNvPicPr>
            <a:picLocks noChangeAspect="1"/>
          </p:cNvPicPr>
          <p:nvPr/>
        </p:nvPicPr>
        <p:blipFill>
          <a:blip r:embed="rId4"/>
          <a:stretch>
            <a:fillRect/>
          </a:stretch>
        </p:blipFill>
        <p:spPr>
          <a:xfrm>
            <a:off x="10127702" y="0"/>
            <a:ext cx="1549740" cy="1981688"/>
          </a:xfrm>
          <a:prstGeom prst="rect">
            <a:avLst/>
          </a:prstGeom>
        </p:spPr>
      </p:pic>
      <p:pic>
        <p:nvPicPr>
          <p:cNvPr id="21" name="图片 12"/>
          <p:cNvPicPr>
            <a:picLocks noChangeAspect="1"/>
          </p:cNvPicPr>
          <p:nvPr/>
        </p:nvPicPr>
        <p:blipFill>
          <a:blip r:embed="rId5"/>
          <a:stretch>
            <a:fillRect/>
          </a:stretch>
        </p:blipFill>
        <p:spPr>
          <a:xfrm>
            <a:off x="11162979" y="1981688"/>
            <a:ext cx="1028925" cy="533531"/>
          </a:xfrm>
          <a:prstGeom prst="rect">
            <a:avLst/>
          </a:prstGeom>
        </p:spPr>
      </p:pic>
      <p:pic>
        <p:nvPicPr>
          <p:cNvPr id="22" name="图片 13"/>
          <p:cNvPicPr>
            <a:picLocks noChangeAspect="1"/>
          </p:cNvPicPr>
          <p:nvPr/>
        </p:nvPicPr>
        <p:blipFill>
          <a:blip r:embed="rId6"/>
          <a:stretch>
            <a:fillRect/>
          </a:stretch>
        </p:blipFill>
        <p:spPr>
          <a:xfrm>
            <a:off x="8006337" y="298978"/>
            <a:ext cx="2121365" cy="1143281"/>
          </a:xfrm>
          <a:prstGeom prst="rect">
            <a:avLst/>
          </a:prstGeom>
        </p:spPr>
      </p:pic>
      <p:pic>
        <p:nvPicPr>
          <p:cNvPr id="25" name="图片 22"/>
          <p:cNvPicPr>
            <a:picLocks noChangeAspect="1"/>
          </p:cNvPicPr>
          <p:nvPr/>
        </p:nvPicPr>
        <p:blipFill>
          <a:blip r:embed="rId7"/>
          <a:stretch>
            <a:fillRect/>
          </a:stretch>
        </p:blipFill>
        <p:spPr>
          <a:xfrm>
            <a:off x="7117044" y="1928671"/>
            <a:ext cx="979242" cy="1015876"/>
          </a:xfrm>
          <a:prstGeom prst="rect">
            <a:avLst/>
          </a:prstGeom>
        </p:spPr>
      </p:pic>
      <p:grpSp>
        <p:nvGrpSpPr>
          <p:cNvPr id="46" name="Group 45"/>
          <p:cNvGrpSpPr/>
          <p:nvPr/>
        </p:nvGrpSpPr>
        <p:grpSpPr>
          <a:xfrm>
            <a:off x="8737600" y="4189413"/>
            <a:ext cx="3454400" cy="2617787"/>
            <a:chOff x="8737600" y="4189413"/>
            <a:chExt cx="3454400" cy="2617787"/>
          </a:xfrm>
        </p:grpSpPr>
        <p:pic>
          <p:nvPicPr>
            <p:cNvPr id="16" name="图片 7"/>
            <p:cNvPicPr>
              <a:picLocks noChangeAspect="1"/>
            </p:cNvPicPr>
            <p:nvPr/>
          </p:nvPicPr>
          <p:blipFill rotWithShape="1">
            <a:blip r:embed="rId8" cstate="print">
              <a:extLst>
                <a:ext uri="{28A0092B-C50C-407E-A947-70E740481C1C}">
                  <a14:useLocalDpi xmlns:a14="http://schemas.microsoft.com/office/drawing/2010/main" val="0"/>
                </a:ext>
              </a:extLst>
            </a:blip>
            <a:srcRect t="73026" r="81400" b="4000"/>
            <a:stretch>
              <a:fillRect/>
            </a:stretch>
          </p:blipFill>
          <p:spPr>
            <a:xfrm rot="14531762" flipH="1">
              <a:off x="8929768" y="5716652"/>
              <a:ext cx="915180" cy="757828"/>
            </a:xfrm>
            <a:prstGeom prst="rect">
              <a:avLst/>
            </a:prstGeom>
          </p:spPr>
        </p:pic>
        <p:sp>
          <p:nvSpPr>
            <p:cNvPr id="3" name="AutoShape 3"/>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8" name="Freeform 9"/>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9" name="Freeform 10"/>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0" name="Freeform 11"/>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1" name="Freeform 12"/>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2" name="Freeform 13"/>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3" name="Freeform 14"/>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4" name="Freeform 15"/>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5" name="Freeform 16"/>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6" name="Freeform 17"/>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7" name="Freeform 18"/>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8" name="Freeform 19"/>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9" name="Freeform 20"/>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0" name="Freeform 21"/>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1" name="Freeform 22"/>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2" name="Freeform 23"/>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3" name="Freeform 24"/>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4" name="Freeform 25"/>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5" name="Freeform 26"/>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grpSp>
      <p:grpSp>
        <p:nvGrpSpPr>
          <p:cNvPr id="47" name="Group 46"/>
          <p:cNvGrpSpPr/>
          <p:nvPr/>
        </p:nvGrpSpPr>
        <p:grpSpPr>
          <a:xfrm>
            <a:off x="3184890" y="20260"/>
            <a:ext cx="3513862" cy="2032500"/>
            <a:chOff x="772246" y="990844"/>
            <a:chExt cx="3513862" cy="2032500"/>
          </a:xfrm>
        </p:grpSpPr>
        <p:pic>
          <p:nvPicPr>
            <p:cNvPr id="19" name="图片 10"/>
            <p:cNvPicPr>
              <a:picLocks noChangeAspect="1"/>
            </p:cNvPicPr>
            <p:nvPr/>
          </p:nvPicPr>
          <p:blipFill>
            <a:blip r:embed="rId9"/>
            <a:stretch>
              <a:fillRect/>
            </a:stretch>
          </p:blipFill>
          <p:spPr>
            <a:xfrm>
              <a:off x="869059" y="990844"/>
              <a:ext cx="3417049" cy="2032500"/>
            </a:xfrm>
            <a:prstGeom prst="rect">
              <a:avLst/>
            </a:prstGeom>
          </p:spPr>
        </p:pic>
        <p:pic>
          <p:nvPicPr>
            <p:cNvPr id="14" name="图片 5"/>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a:fillRect/>
            </a:stretch>
          </p:blipFill>
          <p:spPr>
            <a:xfrm rot="19764936" flipH="1">
              <a:off x="772246" y="1608509"/>
              <a:ext cx="1006908" cy="833785"/>
            </a:xfrm>
            <a:prstGeom prst="rect">
              <a:avLst/>
            </a:prstGeom>
          </p:spPr>
        </p:pic>
      </p:grpSp>
      <p:pic>
        <p:nvPicPr>
          <p:cNvPr id="50" name="Pictur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p:cNvSpPr txBox="1"/>
          <p:nvPr/>
        </p:nvSpPr>
        <p:spPr>
          <a:xfrm>
            <a:off x="2810104" y="970006"/>
            <a:ext cx="8299329" cy="1076325"/>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ln>
        </p:spPr>
        <p:txBody>
          <a:bodyPr wrap="square" rtlCol="0">
            <a:spAutoFit/>
          </a:bodyPr>
          <a:lstStyle/>
          <a:p>
            <a:pPr lvl="0" algn="ctr"/>
            <a:r>
              <a:rPr lang="en-US" sz="3200">
                <a:solidFill>
                  <a:prstClr val="black"/>
                </a:solidFill>
                <a:latin typeface="Times New Roman" panose="02020603050405020304" pitchFamily="18" charset="0"/>
                <a:cs typeface="Times New Roman" panose="02020603050405020304" pitchFamily="18"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p:cNvSpPr txBox="1"/>
          <p:nvPr/>
        </p:nvSpPr>
        <p:spPr>
          <a:xfrm>
            <a:off x="1487805" y="970280"/>
            <a:ext cx="9621520" cy="5015865"/>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ln>
        </p:spPr>
        <p:txBody>
          <a:bodyPr wrap="square" rtlCol="0">
            <a:spAutoFit/>
          </a:bodyPr>
          <a:lstStyle/>
          <a:p>
            <a:pPr lvl="0" algn="ct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mẫu</a:t>
            </a:r>
            <a:endParaRPr lang="en-US" sz="3200" b="1" u="sng" dirty="0">
              <a:solidFill>
                <a:srgbClr val="FF0000"/>
              </a:solidFill>
              <a:latin typeface="Times New Roman" panose="02020603050405020304" pitchFamily="18" charset="0"/>
              <a:cs typeface="Times New Roman" panose="02020603050405020304" pitchFamily="18" charset="0"/>
            </a:endParaRPr>
          </a:p>
          <a:p>
            <a:pPr lvl="0" algn="just"/>
            <a:r>
              <a:rPr lang="vi-VN" sz="3200" dirty="0">
                <a:solidFill>
                  <a:prstClr val="black"/>
                </a:solidFill>
                <a:latin typeface="Times New Roman" panose="02020603050405020304" pitchFamily="18" charset="0"/>
                <a:cs typeface="Times New Roman" panose="02020603050405020304" pitchFamily="18" charset="0"/>
              </a:rPr>
              <a:t>   Mình hôm nay được nghỉ hè nên vừa tập thể dục vừa đến thăm nhà bạn Ếch</a:t>
            </a:r>
            <a:r>
              <a:rPr lang="en-US" sz="3200" dirty="0">
                <a:solidFill>
                  <a:prstClr val="black"/>
                </a:solidFill>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cs typeface="Times New Roman" panose="02020603050405020304" pitchFamily="18" charset="0"/>
            </a:endParaRPr>
          </a:p>
          <a:p>
            <a:pPr lvl="0" algn="just"/>
            <a:r>
              <a:rPr lang="vi-VN" sz="3200" dirty="0">
                <a:solidFill>
                  <a:prstClr val="black"/>
                </a:solidFill>
                <a:latin typeface="Times New Roman" panose="02020603050405020304" pitchFamily="18" charset="0"/>
                <a:cs typeface="Times New Roman" panose="02020603050405020304" pitchFamily="18" charset="0"/>
              </a:rPr>
              <a:t>   Nhà Ếch khá rộng và xây thành hình chữ nhật phải nhảy qua 7 chiếc lá súng có đường kính 1dm mới hết chiều dài và 4 chiếc lá súng mới hết chiều rộng.</a:t>
            </a:r>
            <a:endParaRPr lang="vi-VN" sz="3200" dirty="0">
              <a:solidFill>
                <a:prstClr val="black"/>
              </a:solidFill>
              <a:latin typeface="Times New Roman" panose="02020603050405020304" pitchFamily="18" charset="0"/>
              <a:cs typeface="Times New Roman" panose="02020603050405020304" pitchFamily="18" charset="0"/>
            </a:endParaRPr>
          </a:p>
          <a:p>
            <a:pPr lvl="0" algn="just"/>
            <a:r>
              <a:rPr lang="vi-VN" sz="3200" dirty="0">
                <a:solidFill>
                  <a:prstClr val="black"/>
                </a:solidFill>
                <a:latin typeface="Times New Roman" panose="02020603050405020304" pitchFamily="18" charset="0"/>
                <a:cs typeface="Times New Roman" panose="02020603050405020304" pitchFamily="18" charset="0"/>
              </a:rPr>
              <a:t>   Vậy là nhà ếch dài 7dm và rộng 4dm đấy</a:t>
            </a:r>
            <a:r>
              <a:rPr lang="en-US" sz="3200" dirty="0">
                <a:solidFill>
                  <a:prstClr val="black"/>
                </a:solidFill>
                <a:latin typeface="Times New Roman" panose="02020603050405020304" pitchFamily="18" charset="0"/>
                <a:cs typeface="Times New Roman" panose="02020603050405020304" pitchFamily="18" charset="0"/>
              </a:rPr>
              <a:t>.</a:t>
            </a:r>
            <a:r>
              <a:rPr lang="vi-VN" sz="3200" dirty="0">
                <a:solidFill>
                  <a:prstClr val="black"/>
                </a:solidFill>
                <a:latin typeface="Times New Roman" panose="02020603050405020304" pitchFamily="18" charset="0"/>
                <a:cs typeface="Times New Roman" panose="02020603050405020304" pitchFamily="18" charset="0"/>
              </a:rPr>
              <a:t> Ếch trang trí rất nhiều vật dụng trong nhà rất đẹp, chiếc bàn uống nước có mặt hình chữ nhật, chiếc đồng hồ hình tròn trên phía sau chiếc ghế sofa...</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p:cNvPicPr>
            <a:picLocks noChangeAspect="1"/>
          </p:cNvPicPr>
          <p:nvPr/>
        </p:nvPicPr>
        <p:blipFill>
          <a:blip r:embed="rId1"/>
          <a:stretch>
            <a:fillRect/>
          </a:stretch>
        </p:blipFill>
        <p:spPr>
          <a:xfrm>
            <a:off x="4987925" y="1443288"/>
            <a:ext cx="6485186" cy="3741454"/>
          </a:xfrm>
          <a:prstGeom prst="rect">
            <a:avLst/>
          </a:prstGeom>
          <a:noFill/>
          <a:ln w="9525">
            <a:noFill/>
          </a:ln>
        </p:spPr>
      </p:pic>
      <p:grpSp>
        <p:nvGrpSpPr>
          <p:cNvPr id="48" name="Group 47"/>
          <p:cNvGrpSpPr/>
          <p:nvPr/>
        </p:nvGrpSpPr>
        <p:grpSpPr>
          <a:xfrm>
            <a:off x="19248" y="4320053"/>
            <a:ext cx="3505968" cy="2324672"/>
            <a:chOff x="571116" y="4266750"/>
            <a:chExt cx="3505968" cy="2324672"/>
          </a:xfrm>
        </p:grpSpPr>
        <p:pic>
          <p:nvPicPr>
            <p:cNvPr id="23" name="图片 14"/>
            <p:cNvPicPr>
              <a:picLocks noChangeAspect="1"/>
            </p:cNvPicPr>
            <p:nvPr/>
          </p:nvPicPr>
          <p:blipFill>
            <a:blip r:embed="rId2"/>
            <a:stretch>
              <a:fillRect/>
            </a:stretch>
          </p:blipFill>
          <p:spPr>
            <a:xfrm>
              <a:off x="571116" y="4266750"/>
              <a:ext cx="3505968" cy="2324672"/>
            </a:xfrm>
            <a:prstGeom prst="rect">
              <a:avLst/>
            </a:prstGeom>
          </p:spPr>
        </p:pic>
        <p:pic>
          <p:nvPicPr>
            <p:cNvPr id="15" name="图片 6"/>
            <p:cNvPicPr>
              <a:picLocks noChangeAspect="1"/>
            </p:cNvPicPr>
            <p:nvPr/>
          </p:nvPicPr>
          <p:blipFill rotWithShape="1">
            <a:blip r:embed="rId3" cstate="print">
              <a:extLst>
                <a:ext uri="{28A0092B-C50C-407E-A947-70E740481C1C}">
                  <a14:useLocalDpi xmlns:a14="http://schemas.microsoft.com/office/drawing/2010/main" val="0"/>
                </a:ext>
              </a:extLst>
            </a:blip>
            <a:srcRect t="73026" r="81400" b="4000"/>
            <a:stretch>
              <a:fillRect/>
            </a:stretch>
          </p:blipFill>
          <p:spPr>
            <a:xfrm rot="15269690" flipH="1">
              <a:off x="2013644" y="4723588"/>
              <a:ext cx="983526" cy="814423"/>
            </a:xfrm>
            <a:prstGeom prst="rect">
              <a:avLst/>
            </a:prstGeom>
          </p:spPr>
        </p:pic>
      </p:grpSp>
      <p:pic>
        <p:nvPicPr>
          <p:cNvPr id="20" name="图片 11"/>
          <p:cNvPicPr>
            <a:picLocks noChangeAspect="1"/>
          </p:cNvPicPr>
          <p:nvPr/>
        </p:nvPicPr>
        <p:blipFill>
          <a:blip r:embed="rId4"/>
          <a:stretch>
            <a:fillRect/>
          </a:stretch>
        </p:blipFill>
        <p:spPr>
          <a:xfrm>
            <a:off x="10127702" y="0"/>
            <a:ext cx="1549740" cy="1981688"/>
          </a:xfrm>
          <a:prstGeom prst="rect">
            <a:avLst/>
          </a:prstGeom>
        </p:spPr>
      </p:pic>
      <p:pic>
        <p:nvPicPr>
          <p:cNvPr id="21" name="图片 12"/>
          <p:cNvPicPr>
            <a:picLocks noChangeAspect="1"/>
          </p:cNvPicPr>
          <p:nvPr/>
        </p:nvPicPr>
        <p:blipFill>
          <a:blip r:embed="rId5"/>
          <a:stretch>
            <a:fillRect/>
          </a:stretch>
        </p:blipFill>
        <p:spPr>
          <a:xfrm>
            <a:off x="11162979" y="1981688"/>
            <a:ext cx="1028925" cy="533531"/>
          </a:xfrm>
          <a:prstGeom prst="rect">
            <a:avLst/>
          </a:prstGeom>
        </p:spPr>
      </p:pic>
      <p:pic>
        <p:nvPicPr>
          <p:cNvPr id="22" name="图片 13"/>
          <p:cNvPicPr>
            <a:picLocks noChangeAspect="1"/>
          </p:cNvPicPr>
          <p:nvPr/>
        </p:nvPicPr>
        <p:blipFill>
          <a:blip r:embed="rId6"/>
          <a:stretch>
            <a:fillRect/>
          </a:stretch>
        </p:blipFill>
        <p:spPr>
          <a:xfrm>
            <a:off x="8006337" y="298978"/>
            <a:ext cx="2121365" cy="1143281"/>
          </a:xfrm>
          <a:prstGeom prst="rect">
            <a:avLst/>
          </a:prstGeom>
        </p:spPr>
      </p:pic>
      <p:pic>
        <p:nvPicPr>
          <p:cNvPr id="25" name="图片 22"/>
          <p:cNvPicPr>
            <a:picLocks noChangeAspect="1"/>
          </p:cNvPicPr>
          <p:nvPr/>
        </p:nvPicPr>
        <p:blipFill>
          <a:blip r:embed="rId7"/>
          <a:stretch>
            <a:fillRect/>
          </a:stretch>
        </p:blipFill>
        <p:spPr>
          <a:xfrm>
            <a:off x="7117044" y="1928671"/>
            <a:ext cx="979242" cy="1015876"/>
          </a:xfrm>
          <a:prstGeom prst="rect">
            <a:avLst/>
          </a:prstGeom>
        </p:spPr>
      </p:pic>
      <p:grpSp>
        <p:nvGrpSpPr>
          <p:cNvPr id="46" name="Group 45"/>
          <p:cNvGrpSpPr/>
          <p:nvPr/>
        </p:nvGrpSpPr>
        <p:grpSpPr>
          <a:xfrm>
            <a:off x="8737600" y="4189413"/>
            <a:ext cx="3454400" cy="2617787"/>
            <a:chOff x="8737600" y="4189413"/>
            <a:chExt cx="3454400" cy="2617787"/>
          </a:xfrm>
        </p:grpSpPr>
        <p:pic>
          <p:nvPicPr>
            <p:cNvPr id="16" name="图片 7"/>
            <p:cNvPicPr>
              <a:picLocks noChangeAspect="1"/>
            </p:cNvPicPr>
            <p:nvPr/>
          </p:nvPicPr>
          <p:blipFill rotWithShape="1">
            <a:blip r:embed="rId8" cstate="print">
              <a:extLst>
                <a:ext uri="{28A0092B-C50C-407E-A947-70E740481C1C}">
                  <a14:useLocalDpi xmlns:a14="http://schemas.microsoft.com/office/drawing/2010/main" val="0"/>
                </a:ext>
              </a:extLst>
            </a:blip>
            <a:srcRect t="73026" r="81400" b="4000"/>
            <a:stretch>
              <a:fillRect/>
            </a:stretch>
          </p:blipFill>
          <p:spPr>
            <a:xfrm rot="14531762" flipH="1">
              <a:off x="8929768" y="5716652"/>
              <a:ext cx="915180" cy="757828"/>
            </a:xfrm>
            <a:prstGeom prst="rect">
              <a:avLst/>
            </a:prstGeom>
          </p:spPr>
        </p:pic>
        <p:sp>
          <p:nvSpPr>
            <p:cNvPr id="3" name="AutoShape 3"/>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8" name="Freeform 9"/>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9" name="Freeform 10"/>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0" name="Freeform 11"/>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1" name="Freeform 12"/>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2" name="Freeform 13"/>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3" name="Freeform 14"/>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4" name="Freeform 15"/>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5" name="Freeform 16"/>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6" name="Freeform 17"/>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7" name="Freeform 18"/>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8" name="Freeform 19"/>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9" name="Freeform 20"/>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0" name="Freeform 21"/>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1" name="Freeform 22"/>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2" name="Freeform 23"/>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3" name="Freeform 24"/>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4" name="Freeform 25"/>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5" name="Freeform 26"/>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grpSp>
      <p:grpSp>
        <p:nvGrpSpPr>
          <p:cNvPr id="47" name="Group 46"/>
          <p:cNvGrpSpPr/>
          <p:nvPr/>
        </p:nvGrpSpPr>
        <p:grpSpPr>
          <a:xfrm>
            <a:off x="3184890" y="20260"/>
            <a:ext cx="3513862" cy="2032500"/>
            <a:chOff x="772246" y="990844"/>
            <a:chExt cx="3513862" cy="2032500"/>
          </a:xfrm>
        </p:grpSpPr>
        <p:pic>
          <p:nvPicPr>
            <p:cNvPr id="19" name="图片 10"/>
            <p:cNvPicPr>
              <a:picLocks noChangeAspect="1"/>
            </p:cNvPicPr>
            <p:nvPr/>
          </p:nvPicPr>
          <p:blipFill>
            <a:blip r:embed="rId9"/>
            <a:stretch>
              <a:fillRect/>
            </a:stretch>
          </p:blipFill>
          <p:spPr>
            <a:xfrm>
              <a:off x="869059" y="990844"/>
              <a:ext cx="3417049" cy="2032500"/>
            </a:xfrm>
            <a:prstGeom prst="rect">
              <a:avLst/>
            </a:prstGeom>
          </p:spPr>
        </p:pic>
        <p:pic>
          <p:nvPicPr>
            <p:cNvPr id="14" name="图片 5"/>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a:fillRect/>
            </a:stretch>
          </p:blipFill>
          <p:spPr>
            <a:xfrm rot="19764936" flipH="1">
              <a:off x="772246" y="1608509"/>
              <a:ext cx="1006908" cy="833785"/>
            </a:xfrm>
            <a:prstGeom prst="rect">
              <a:avLst/>
            </a:prstGeom>
          </p:spPr>
        </p:pic>
      </p:grpSp>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0892" b="36686"/>
          <a:stretch>
            <a:fillRect/>
          </a:stretch>
        </p:blipFill>
        <p:spPr>
          <a:xfrm>
            <a:off x="3901767" y="448343"/>
            <a:ext cx="3212037" cy="1041400"/>
          </a:xfrm>
          <a:prstGeom prst="rect">
            <a:avLst/>
          </a:prstGeom>
        </p:spPr>
      </p:pic>
      <p:pic>
        <p:nvPicPr>
          <p:cNvPr id="28" name="图片 3"/>
          <p:cNvPicPr>
            <a:picLocks noChangeAspect="1"/>
          </p:cNvPicPr>
          <p:nvPr/>
        </p:nvPicPr>
        <p:blipFill rotWithShape="1">
          <a:blip r:embed="rId2">
            <a:extLst>
              <a:ext uri="{28A0092B-C50C-407E-A947-70E740481C1C}">
                <a14:useLocalDpi xmlns:a14="http://schemas.microsoft.com/office/drawing/2010/main" val="0"/>
              </a:ext>
            </a:extLst>
          </a:blip>
          <a:srcRect l="33847" t="11828" r="31458" b="66667"/>
          <a:stretch>
            <a:fillRect/>
          </a:stretch>
        </p:blipFill>
        <p:spPr>
          <a:xfrm flipH="1">
            <a:off x="1429406" y="873761"/>
            <a:ext cx="5684398" cy="3229816"/>
          </a:xfrm>
          <a:prstGeom prst="rect">
            <a:avLst/>
          </a:prstGeom>
        </p:spPr>
      </p:pic>
      <p:pic>
        <p:nvPicPr>
          <p:cNvPr id="29"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p:cNvSpPr txBox="1"/>
          <p:nvPr/>
        </p:nvSpPr>
        <p:spPr>
          <a:xfrm>
            <a:off x="2614429" y="1791692"/>
            <a:ext cx="3314352" cy="1476375"/>
          </a:xfrm>
          <a:prstGeom prst="rect">
            <a:avLst/>
          </a:prstGeom>
          <a:noFill/>
        </p:spPr>
        <p:txBody>
          <a:bodyPr wrap="square" rtlCol="0">
            <a:spAutoFit/>
          </a:bodyPr>
          <a:lstStyle/>
          <a:p>
            <a:pPr lvl="0" algn="ctr"/>
            <a:r>
              <a:rPr lang="en-US" sz="3000" b="1" dirty="0" err="1">
                <a:solidFill>
                  <a:srgbClr val="C00000"/>
                </a:solidFill>
                <a:latin typeface="Times New Roman" panose="02020603050405020304" pitchFamily="18" charset="0"/>
                <a:cs typeface="Times New Roman" panose="02020603050405020304" pitchFamily="18" charset="0"/>
              </a:rPr>
              <a:t>Điểm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nằm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giữa</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đoạn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thẳng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được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gọi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gì</a:t>
            </a:r>
            <a:r>
              <a:rPr lang="en-US" sz="3000" b="1" dirty="0">
                <a:solidFill>
                  <a:srgbClr val="C00000"/>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17" name="图片 1"/>
          <p:cNvPicPr>
            <a:picLocks noChangeAspect="1"/>
          </p:cNvPicPr>
          <p:nvPr/>
        </p:nvPicPr>
        <p:blipFill rotWithShape="1">
          <a:blip r:embed="rId4">
            <a:extLst>
              <a:ext uri="{28A0092B-C50C-407E-A947-70E740481C1C}">
                <a14:useLocalDpi xmlns:a14="http://schemas.microsoft.com/office/drawing/2010/main" val="0"/>
              </a:ext>
            </a:extLst>
          </a:blip>
          <a:srcRect l="36386" t="33758" r="32040" b="47487"/>
          <a:stretch>
            <a:fillRect/>
          </a:stretch>
        </p:blipFill>
        <p:spPr>
          <a:xfrm flipV="1">
            <a:off x="6849719" y="1791692"/>
            <a:ext cx="4915812" cy="2566026"/>
          </a:xfrm>
          <a:prstGeom prst="rect">
            <a:avLst/>
          </a:prstGeom>
        </p:spPr>
      </p:pic>
      <p:sp>
        <p:nvSpPr>
          <p:cNvPr id="18" name="TextBox 17"/>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Times New Roman" panose="02020603050405020304" pitchFamily="18" charset="0"/>
                <a:cs typeface="Times New Roman" panose="02020603050405020304" pitchFamily="18" charset="0"/>
              </a:rPr>
              <a:t>Đáp án: Trung điểm của đoạn thằng</a:t>
            </a:r>
            <a:endParaRPr lang="nl-NL" sz="2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0892" b="36686"/>
          <a:stretch>
            <a:fillRect/>
          </a:stretch>
        </p:blipFill>
        <p:spPr>
          <a:xfrm>
            <a:off x="3901767" y="448343"/>
            <a:ext cx="3212037" cy="1041400"/>
          </a:xfrm>
          <a:prstGeom prst="rect">
            <a:avLst/>
          </a:prstGeom>
        </p:spPr>
      </p:pic>
      <p:pic>
        <p:nvPicPr>
          <p:cNvPr id="28" name="图片 3"/>
          <p:cNvPicPr>
            <a:picLocks noChangeAspect="1"/>
          </p:cNvPicPr>
          <p:nvPr/>
        </p:nvPicPr>
        <p:blipFill rotWithShape="1">
          <a:blip r:embed="rId2">
            <a:extLst>
              <a:ext uri="{28A0092B-C50C-407E-A947-70E740481C1C}">
                <a14:useLocalDpi xmlns:a14="http://schemas.microsoft.com/office/drawing/2010/main" val="0"/>
              </a:ext>
            </a:extLst>
          </a:blip>
          <a:srcRect l="33847" t="11828" r="31458" b="66667"/>
          <a:stretch>
            <a:fillRect/>
          </a:stretch>
        </p:blipFill>
        <p:spPr>
          <a:xfrm flipH="1">
            <a:off x="1429406" y="873761"/>
            <a:ext cx="5684398" cy="3229816"/>
          </a:xfrm>
          <a:prstGeom prst="rect">
            <a:avLst/>
          </a:prstGeom>
        </p:spPr>
      </p:pic>
      <p:pic>
        <p:nvPicPr>
          <p:cNvPr id="29"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p:cNvSpPr txBox="1"/>
          <p:nvPr/>
        </p:nvSpPr>
        <p:spPr>
          <a:xfrm>
            <a:off x="2614429" y="1791692"/>
            <a:ext cx="3314352" cy="1476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Điểm</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nằm</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giữa</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đường</a:t>
            </a:r>
            <a:r>
              <a:rPr kumimoji="0" lang="en-US" sz="3000" b="1"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tròn</a:t>
            </a:r>
            <a:r>
              <a:rPr kumimoji="0" lang="en-US" sz="3000" b="1"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được</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gọi</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là</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gì</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7" name="图片 1"/>
          <p:cNvPicPr>
            <a:picLocks noChangeAspect="1"/>
          </p:cNvPicPr>
          <p:nvPr/>
        </p:nvPicPr>
        <p:blipFill rotWithShape="1">
          <a:blip r:embed="rId4">
            <a:extLst>
              <a:ext uri="{28A0092B-C50C-407E-A947-70E740481C1C}">
                <a14:useLocalDpi xmlns:a14="http://schemas.microsoft.com/office/drawing/2010/main" val="0"/>
              </a:ext>
            </a:extLst>
          </a:blip>
          <a:srcRect l="36386" t="33758" r="32040" b="47487"/>
          <a:stretch>
            <a:fillRect/>
          </a:stretch>
        </p:blipFill>
        <p:spPr>
          <a:xfrm flipV="1">
            <a:off x="6849718" y="1791692"/>
            <a:ext cx="5433721" cy="2566026"/>
          </a:xfrm>
          <a:prstGeom prst="rect">
            <a:avLst/>
          </a:prstGeom>
        </p:spPr>
      </p:pic>
      <p:sp>
        <p:nvSpPr>
          <p:cNvPr id="18" name="TextBox 17"/>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Đáp án: </a:t>
            </a:r>
            <a:endPar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nl-NL"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đường tròn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0892" b="36686"/>
          <a:stretch>
            <a:fillRect/>
          </a:stretch>
        </p:blipFill>
        <p:spPr>
          <a:xfrm>
            <a:off x="3901767" y="448343"/>
            <a:ext cx="3212037" cy="1041400"/>
          </a:xfrm>
          <a:prstGeom prst="rect">
            <a:avLst/>
          </a:prstGeom>
        </p:spPr>
      </p:pic>
      <p:pic>
        <p:nvPicPr>
          <p:cNvPr id="28" name="图片 3"/>
          <p:cNvPicPr>
            <a:picLocks noChangeAspect="1"/>
          </p:cNvPicPr>
          <p:nvPr/>
        </p:nvPicPr>
        <p:blipFill rotWithShape="1">
          <a:blip r:embed="rId2">
            <a:extLst>
              <a:ext uri="{28A0092B-C50C-407E-A947-70E740481C1C}">
                <a14:useLocalDpi xmlns:a14="http://schemas.microsoft.com/office/drawing/2010/main" val="0"/>
              </a:ext>
            </a:extLst>
          </a:blip>
          <a:srcRect l="33847" t="11828" r="31458" b="66667"/>
          <a:stretch>
            <a:fillRect/>
          </a:stretch>
        </p:blipFill>
        <p:spPr>
          <a:xfrm flipH="1">
            <a:off x="1429406" y="873761"/>
            <a:ext cx="5684398" cy="3229816"/>
          </a:xfrm>
          <a:prstGeom prst="rect">
            <a:avLst/>
          </a:prstGeom>
        </p:spPr>
      </p:pic>
      <p:pic>
        <p:nvPicPr>
          <p:cNvPr id="29"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p:cNvSpPr txBox="1"/>
          <p:nvPr/>
        </p:nvSpPr>
        <p:spPr>
          <a:xfrm>
            <a:off x="2614429" y="1791692"/>
            <a:ext cx="3314352" cy="1476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000" b="1" dirty="0" err="1">
                <a:solidFill>
                  <a:srgbClr val="C00000"/>
                </a:solidFill>
                <a:latin typeface="Times New Roman" panose="02020603050405020304" pitchFamily="18" charset="0"/>
                <a:cs typeface="Times New Roman" panose="02020603050405020304" pitchFamily="18" charset="0"/>
              </a:rPr>
              <a:t>Đường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kính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đường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tròn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gấp</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mấy</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lần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bán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kính</a:t>
            </a:r>
            <a:r>
              <a:rPr lang="en-US" sz="3000" b="1" dirty="0">
                <a:solidFill>
                  <a:srgbClr val="C00000"/>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7" name="图片 1"/>
          <p:cNvPicPr>
            <a:picLocks noChangeAspect="1"/>
          </p:cNvPicPr>
          <p:nvPr/>
        </p:nvPicPr>
        <p:blipFill rotWithShape="1">
          <a:blip r:embed="rId4">
            <a:extLst>
              <a:ext uri="{28A0092B-C50C-407E-A947-70E740481C1C}">
                <a14:useLocalDpi xmlns:a14="http://schemas.microsoft.com/office/drawing/2010/main" val="0"/>
              </a:ext>
            </a:extLst>
          </a:blip>
          <a:srcRect l="36386" t="33758" r="32040" b="47487"/>
          <a:stretch>
            <a:fillRect/>
          </a:stretch>
        </p:blipFill>
        <p:spPr>
          <a:xfrm flipV="1">
            <a:off x="6849718" y="1791692"/>
            <a:ext cx="5433721" cy="2566026"/>
          </a:xfrm>
          <a:prstGeom prst="rect">
            <a:avLst/>
          </a:prstGeom>
        </p:spPr>
      </p:pic>
      <p:sp>
        <p:nvSpPr>
          <p:cNvPr id="18" name="TextBox 17"/>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Đáp án: </a:t>
            </a:r>
            <a:endPar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nl-NL"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Gấp</a:t>
            </a:r>
            <a:r>
              <a:rPr kumimoji="0" lang="nl-NL" sz="32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2 lần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p:cNvPicPr>
            <a:picLocks noChangeAspect="1"/>
          </p:cNvPicPr>
          <p:nvPr/>
        </p:nvPicPr>
        <p:blipFill>
          <a:blip r:embed="rId3"/>
          <a:stretch>
            <a:fillRect/>
          </a:stretch>
        </p:blipFill>
        <p:spPr>
          <a:xfrm>
            <a:off x="4534722" y="1475593"/>
            <a:ext cx="2499577" cy="1603387"/>
          </a:xfrm>
          <a:prstGeom prst="rect">
            <a:avLst/>
          </a:prstGeom>
        </p:spPr>
      </p:pic>
      <p:pic>
        <p:nvPicPr>
          <p:cNvPr id="5" name="Picture 4"/>
          <p:cNvPicPr>
            <a:picLocks noChangeAspect="1"/>
          </p:cNvPicPr>
          <p:nvPr/>
        </p:nvPicPr>
        <p:blipFill>
          <a:blip r:embed="rId4"/>
          <a:stretch>
            <a:fillRect/>
          </a:stretch>
        </p:blipFill>
        <p:spPr>
          <a:xfrm>
            <a:off x="2194161" y="2579176"/>
            <a:ext cx="9205758" cy="1518036"/>
          </a:xfrm>
          <a:prstGeom prst="rect">
            <a:avLst/>
          </a:prstGeom>
        </p:spPr>
      </p:pic>
      <p:pic>
        <p:nvPicPr>
          <p:cNvPr id="7" name="Picture 6"/>
          <p:cNvPicPr>
            <a:picLocks noChangeAspect="1"/>
          </p:cNvPicPr>
          <p:nvPr/>
        </p:nvPicPr>
        <p:blipFill>
          <a:blip r:embed="rId5"/>
          <a:stretch>
            <a:fillRect/>
          </a:stretch>
        </p:blipFill>
        <p:spPr>
          <a:xfrm>
            <a:off x="4930327" y="4014557"/>
            <a:ext cx="2243522" cy="969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p:cNvPicPr>
            <a:picLocks noChangeAspect="1"/>
          </p:cNvPicPr>
          <p:nvPr/>
        </p:nvPicPr>
        <p:blipFill>
          <a:blip r:embed="rId1"/>
          <a:stretch>
            <a:fillRect/>
          </a:stretch>
        </p:blipFill>
        <p:spPr>
          <a:xfrm>
            <a:off x="4987925" y="1443288"/>
            <a:ext cx="6485186" cy="3741454"/>
          </a:xfrm>
          <a:prstGeom prst="rect">
            <a:avLst/>
          </a:prstGeom>
          <a:noFill/>
          <a:ln w="9525">
            <a:noFill/>
          </a:ln>
        </p:spPr>
      </p:pic>
      <p:grpSp>
        <p:nvGrpSpPr>
          <p:cNvPr id="48" name="Group 47"/>
          <p:cNvGrpSpPr/>
          <p:nvPr/>
        </p:nvGrpSpPr>
        <p:grpSpPr>
          <a:xfrm>
            <a:off x="19248" y="4320053"/>
            <a:ext cx="3505968" cy="2324672"/>
            <a:chOff x="571116" y="4266750"/>
            <a:chExt cx="3505968" cy="2324672"/>
          </a:xfrm>
        </p:grpSpPr>
        <p:pic>
          <p:nvPicPr>
            <p:cNvPr id="23" name="图片 14"/>
            <p:cNvPicPr>
              <a:picLocks noChangeAspect="1"/>
            </p:cNvPicPr>
            <p:nvPr/>
          </p:nvPicPr>
          <p:blipFill>
            <a:blip r:embed="rId2"/>
            <a:stretch>
              <a:fillRect/>
            </a:stretch>
          </p:blipFill>
          <p:spPr>
            <a:xfrm>
              <a:off x="571116" y="4266750"/>
              <a:ext cx="3505968" cy="2324672"/>
            </a:xfrm>
            <a:prstGeom prst="rect">
              <a:avLst/>
            </a:prstGeom>
          </p:spPr>
        </p:pic>
        <p:pic>
          <p:nvPicPr>
            <p:cNvPr id="15" name="图片 6"/>
            <p:cNvPicPr>
              <a:picLocks noChangeAspect="1"/>
            </p:cNvPicPr>
            <p:nvPr/>
          </p:nvPicPr>
          <p:blipFill rotWithShape="1">
            <a:blip r:embed="rId3" cstate="print">
              <a:extLst>
                <a:ext uri="{28A0092B-C50C-407E-A947-70E740481C1C}">
                  <a14:useLocalDpi xmlns:a14="http://schemas.microsoft.com/office/drawing/2010/main" val="0"/>
                </a:ext>
              </a:extLst>
            </a:blip>
            <a:srcRect t="73026" r="81400" b="4000"/>
            <a:stretch>
              <a:fillRect/>
            </a:stretch>
          </p:blipFill>
          <p:spPr>
            <a:xfrm rot="15269690" flipH="1">
              <a:off x="2013644" y="4723588"/>
              <a:ext cx="983526" cy="814423"/>
            </a:xfrm>
            <a:prstGeom prst="rect">
              <a:avLst/>
            </a:prstGeom>
          </p:spPr>
        </p:pic>
      </p:grpSp>
      <p:pic>
        <p:nvPicPr>
          <p:cNvPr id="20" name="图片 11"/>
          <p:cNvPicPr>
            <a:picLocks noChangeAspect="1"/>
          </p:cNvPicPr>
          <p:nvPr/>
        </p:nvPicPr>
        <p:blipFill>
          <a:blip r:embed="rId4"/>
          <a:stretch>
            <a:fillRect/>
          </a:stretch>
        </p:blipFill>
        <p:spPr>
          <a:xfrm>
            <a:off x="10127702" y="0"/>
            <a:ext cx="1549740" cy="1981688"/>
          </a:xfrm>
          <a:prstGeom prst="rect">
            <a:avLst/>
          </a:prstGeom>
        </p:spPr>
      </p:pic>
      <p:pic>
        <p:nvPicPr>
          <p:cNvPr id="21" name="图片 12"/>
          <p:cNvPicPr>
            <a:picLocks noChangeAspect="1"/>
          </p:cNvPicPr>
          <p:nvPr/>
        </p:nvPicPr>
        <p:blipFill>
          <a:blip r:embed="rId5"/>
          <a:stretch>
            <a:fillRect/>
          </a:stretch>
        </p:blipFill>
        <p:spPr>
          <a:xfrm>
            <a:off x="11162979" y="1981688"/>
            <a:ext cx="1028925" cy="533531"/>
          </a:xfrm>
          <a:prstGeom prst="rect">
            <a:avLst/>
          </a:prstGeom>
        </p:spPr>
      </p:pic>
      <p:pic>
        <p:nvPicPr>
          <p:cNvPr id="22" name="图片 13"/>
          <p:cNvPicPr>
            <a:picLocks noChangeAspect="1"/>
          </p:cNvPicPr>
          <p:nvPr/>
        </p:nvPicPr>
        <p:blipFill>
          <a:blip r:embed="rId6"/>
          <a:stretch>
            <a:fillRect/>
          </a:stretch>
        </p:blipFill>
        <p:spPr>
          <a:xfrm>
            <a:off x="8006337" y="298978"/>
            <a:ext cx="2121365" cy="1143281"/>
          </a:xfrm>
          <a:prstGeom prst="rect">
            <a:avLst/>
          </a:prstGeom>
        </p:spPr>
      </p:pic>
      <p:pic>
        <p:nvPicPr>
          <p:cNvPr id="25" name="图片 22"/>
          <p:cNvPicPr>
            <a:picLocks noChangeAspect="1"/>
          </p:cNvPicPr>
          <p:nvPr/>
        </p:nvPicPr>
        <p:blipFill>
          <a:blip r:embed="rId7"/>
          <a:stretch>
            <a:fillRect/>
          </a:stretch>
        </p:blipFill>
        <p:spPr>
          <a:xfrm>
            <a:off x="7117044" y="1928671"/>
            <a:ext cx="979242" cy="1015876"/>
          </a:xfrm>
          <a:prstGeom prst="rect">
            <a:avLst/>
          </a:prstGeom>
        </p:spPr>
      </p:pic>
      <p:grpSp>
        <p:nvGrpSpPr>
          <p:cNvPr id="46" name="Group 45"/>
          <p:cNvGrpSpPr/>
          <p:nvPr/>
        </p:nvGrpSpPr>
        <p:grpSpPr>
          <a:xfrm>
            <a:off x="8737600" y="4189413"/>
            <a:ext cx="3454400" cy="2617787"/>
            <a:chOff x="8737600" y="4189413"/>
            <a:chExt cx="3454400" cy="2617787"/>
          </a:xfrm>
        </p:grpSpPr>
        <p:pic>
          <p:nvPicPr>
            <p:cNvPr id="16" name="图片 7"/>
            <p:cNvPicPr>
              <a:picLocks noChangeAspect="1"/>
            </p:cNvPicPr>
            <p:nvPr/>
          </p:nvPicPr>
          <p:blipFill rotWithShape="1">
            <a:blip r:embed="rId8" cstate="print">
              <a:extLst>
                <a:ext uri="{28A0092B-C50C-407E-A947-70E740481C1C}">
                  <a14:useLocalDpi xmlns:a14="http://schemas.microsoft.com/office/drawing/2010/main" val="0"/>
                </a:ext>
              </a:extLst>
            </a:blip>
            <a:srcRect t="73026" r="81400" b="4000"/>
            <a:stretch>
              <a:fillRect/>
            </a:stretch>
          </p:blipFill>
          <p:spPr>
            <a:xfrm rot="14531762" flipH="1">
              <a:off x="8929768" y="5716652"/>
              <a:ext cx="915180" cy="757828"/>
            </a:xfrm>
            <a:prstGeom prst="rect">
              <a:avLst/>
            </a:prstGeom>
          </p:spPr>
        </p:pic>
        <p:sp>
          <p:nvSpPr>
            <p:cNvPr id="3" name="AutoShape 3"/>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8" name="Freeform 9"/>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29" name="Freeform 10"/>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0" name="Freeform 11"/>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1" name="Freeform 12"/>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2" name="Freeform 13"/>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3" name="Freeform 14"/>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4" name="Freeform 15"/>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5" name="Freeform 16"/>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6" name="Freeform 17"/>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7" name="Freeform 18"/>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8" name="Freeform 19"/>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39" name="Freeform 20"/>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0" name="Freeform 21"/>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1" name="Freeform 22"/>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2" name="Freeform 23"/>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3" name="Freeform 24"/>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4" name="Freeform 25"/>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sp>
          <p:nvSpPr>
            <p:cNvPr id="45" name="Freeform 26"/>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engXian" panose="02010600030101010101" charset="-122"/>
                <a:ea typeface="+mn-ea"/>
                <a:cs typeface="+mn-cs"/>
              </a:endParaRPr>
            </a:p>
          </p:txBody>
        </p:sp>
      </p:grpSp>
      <p:grpSp>
        <p:nvGrpSpPr>
          <p:cNvPr id="47" name="Group 46"/>
          <p:cNvGrpSpPr/>
          <p:nvPr/>
        </p:nvGrpSpPr>
        <p:grpSpPr>
          <a:xfrm>
            <a:off x="3184890" y="20260"/>
            <a:ext cx="3513862" cy="2032500"/>
            <a:chOff x="772246" y="990844"/>
            <a:chExt cx="3513862" cy="2032500"/>
          </a:xfrm>
        </p:grpSpPr>
        <p:pic>
          <p:nvPicPr>
            <p:cNvPr id="19" name="图片 10"/>
            <p:cNvPicPr>
              <a:picLocks noChangeAspect="1"/>
            </p:cNvPicPr>
            <p:nvPr/>
          </p:nvPicPr>
          <p:blipFill>
            <a:blip r:embed="rId9"/>
            <a:stretch>
              <a:fillRect/>
            </a:stretch>
          </p:blipFill>
          <p:spPr>
            <a:xfrm>
              <a:off x="869059" y="990844"/>
              <a:ext cx="3417049" cy="2032500"/>
            </a:xfrm>
            <a:prstGeom prst="rect">
              <a:avLst/>
            </a:prstGeom>
          </p:spPr>
        </p:pic>
        <p:pic>
          <p:nvPicPr>
            <p:cNvPr id="14" name="图片 5"/>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a:fillRect/>
            </a:stretch>
          </p:blipFill>
          <p:spPr>
            <a:xfrm rot="19764936" flipH="1">
              <a:off x="772246" y="1608509"/>
              <a:ext cx="1006908" cy="833785"/>
            </a:xfrm>
            <a:prstGeom prst="rect">
              <a:avLst/>
            </a:prstGeom>
          </p:spPr>
        </p:pic>
      </p:grpSp>
      <p:pic>
        <p:nvPicPr>
          <p:cNvPr id="4" name="Picture 3"/>
          <p:cNvPicPr>
            <a:picLocks noChangeAspect="1"/>
          </p:cNvPicPr>
          <p:nvPr/>
        </p:nvPicPr>
        <p:blipFill>
          <a:blip r:embed="rId11"/>
          <a:stretch>
            <a:fillRect/>
          </a:stretch>
        </p:blipFill>
        <p:spPr>
          <a:xfrm>
            <a:off x="5798003" y="2798411"/>
            <a:ext cx="4865030" cy="16033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0560" y="782319"/>
            <a:ext cx="11074400" cy="953135"/>
            <a:chOff x="670560" y="782319"/>
            <a:chExt cx="11074400" cy="953135"/>
          </a:xfrm>
        </p:grpSpPr>
        <p:sp>
          <p:nvSpPr>
            <p:cNvPr id="2" name="TextBox 1"/>
            <p:cNvSpPr txBox="1"/>
            <p:nvPr/>
          </p:nvSpPr>
          <p:spPr>
            <a:xfrm>
              <a:off x="1229360" y="782319"/>
              <a:ext cx="10515600" cy="95313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Oval 4"/>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1</a:t>
              </a:r>
              <a:endParaRPr lang="en-US" sz="4000" dirty="0">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1"/>
          <a:stretch>
            <a:fillRect/>
          </a:stretch>
        </p:blipFill>
        <p:spPr>
          <a:xfrm>
            <a:off x="2048192" y="2087740"/>
            <a:ext cx="8361863" cy="2542858"/>
          </a:xfrm>
          <a:prstGeom prst="rect">
            <a:avLst/>
          </a:prstGeom>
        </p:spPr>
      </p:pic>
      <p:pic>
        <p:nvPicPr>
          <p:cNvPr id="30" name="Picture 29"/>
          <p:cNvPicPr>
            <a:picLocks noChangeAspect="1"/>
          </p:cNvPicPr>
          <p:nvPr/>
        </p:nvPicPr>
        <p:blipFill>
          <a:blip r:embed="rId2"/>
          <a:stretch>
            <a:fillRect/>
          </a:stretch>
        </p:blipFill>
        <p:spPr>
          <a:xfrm>
            <a:off x="4235450" y="4474210"/>
            <a:ext cx="3721735" cy="2383790"/>
          </a:xfrm>
          <a:prstGeom prst="rect">
            <a:avLst/>
          </a:prstGeom>
        </p:spPr>
      </p:pic>
      <p:cxnSp>
        <p:nvCxnSpPr>
          <p:cNvPr id="10" name="Straight Connector 9"/>
          <p:cNvCxnSpPr/>
          <p:nvPr/>
        </p:nvCxnSpPr>
        <p:spPr>
          <a:xfrm>
            <a:off x="3138805" y="1259205"/>
            <a:ext cx="4719955" cy="139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504555" y="1239687"/>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53820" y="1698625"/>
            <a:ext cx="3249295" cy="6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858760" y="1648460"/>
            <a:ext cx="1636395" cy="112395"/>
            <a:chOff x="12376" y="2596"/>
            <a:chExt cx="2577" cy="177"/>
          </a:xfrm>
        </p:grpSpPr>
        <p:cxnSp>
          <p:nvCxnSpPr>
            <p:cNvPr id="3" name="Straight Connector 2"/>
            <p:cNvCxnSpPr/>
            <p:nvPr/>
          </p:nvCxnSpPr>
          <p:spPr>
            <a:xfrm flipV="1">
              <a:off x="12376" y="2596"/>
              <a:ext cx="2572" cy="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2381" y="2751"/>
              <a:ext cx="2572" cy="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931" y="715608"/>
            <a:ext cx="9266189" cy="1383665"/>
          </a:xfrm>
          <a:prstGeom prst="rect">
            <a:avLst/>
          </a:prstGeom>
          <a:noFill/>
        </p:spPr>
        <p:txBody>
          <a:bodyPr wrap="square" rtlCol="0">
            <a:spAutoFit/>
          </a:bodyPr>
          <a:lstStyle/>
          <a:p>
            <a:pPr lvl="0" algn="just"/>
            <a:r>
              <a:rPr lang="vi-VN" sz="2800" b="1" dirty="0">
                <a:solidFill>
                  <a:prstClr val="black"/>
                </a:solidFill>
                <a:latin typeface="Times New Roman" panose="02020603050405020304" pitchFamily="18" charset="0"/>
                <a:cs typeface="Times New Roman" panose="02020603050405020304" pitchFamily="18" charset="0"/>
              </a:rPr>
              <a:t>Một tờ giấy hình tròn được dán vào hình vuông (như hình vẽ). Biết bán kính của hình tròn là 2cm</a:t>
            </a:r>
            <a:r>
              <a:rPr lang="en-US" sz="28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5" name="Group 4"/>
          <p:cNvGrpSpPr/>
          <p:nvPr/>
        </p:nvGrpSpPr>
        <p:grpSpPr>
          <a:xfrm>
            <a:off x="752022" y="715608"/>
            <a:ext cx="776391" cy="675414"/>
            <a:chOff x="734498" y="718663"/>
            <a:chExt cx="776391" cy="675414"/>
          </a:xfrm>
        </p:grpSpPr>
        <p:sp>
          <p:nvSpPr>
            <p:cNvPr id="6" name="Isosceles Triangle 5"/>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DengXian" panose="02010600030101010101" charset="-122"/>
                <a:ea typeface="+mn-ea"/>
                <a:cs typeface="+mn-cs"/>
              </a:endParaRPr>
            </a:p>
          </p:txBody>
        </p:sp>
        <p:sp>
          <p:nvSpPr>
            <p:cNvPr id="7" name="TextBox 6"/>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p:cNvGrpSpPr/>
          <p:nvPr/>
        </p:nvGrpSpPr>
        <p:grpSpPr>
          <a:xfrm>
            <a:off x="752022" y="2519497"/>
            <a:ext cx="3190240" cy="2987040"/>
            <a:chOff x="8001398" y="2100603"/>
            <a:chExt cx="3190240" cy="2987040"/>
          </a:xfrm>
        </p:grpSpPr>
        <p:sp>
          <p:nvSpPr>
            <p:cNvPr id="12" name="Rectangle 11"/>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p:cNvGrpSpPr/>
          <p:nvPr/>
        </p:nvGrpSpPr>
        <p:grpSpPr>
          <a:xfrm>
            <a:off x="6207760" y="2909917"/>
            <a:ext cx="5232218" cy="2987040"/>
            <a:chOff x="6617505" y="3569230"/>
            <a:chExt cx="4338667" cy="2652104"/>
          </a:xfrm>
        </p:grpSpPr>
        <p:pic>
          <p:nvPicPr>
            <p:cNvPr id="21" name="图片 1"/>
            <p:cNvPicPr>
              <a:picLocks noChangeAspect="1"/>
            </p:cNvPicPr>
            <p:nvPr/>
          </p:nvPicPr>
          <p:blipFill rotWithShape="1">
            <a:blip r:embed="rId2">
              <a:extLst>
                <a:ext uri="{28A0092B-C50C-407E-A947-70E740481C1C}">
                  <a14:useLocalDpi xmlns:a14="http://schemas.microsoft.com/office/drawing/2010/main" val="0"/>
                </a:ext>
              </a:extLst>
            </a:blip>
            <a:srcRect l="34855" t="31494" r="33570" b="47742"/>
            <a:stretch>
              <a:fillRect/>
            </a:stretch>
          </p:blipFill>
          <p:spPr>
            <a:xfrm>
              <a:off x="6617505" y="3569230"/>
              <a:ext cx="4338667" cy="2652104"/>
            </a:xfrm>
            <a:prstGeom prst="rect">
              <a:avLst/>
            </a:prstGeom>
          </p:spPr>
        </p:pic>
        <p:sp>
          <p:nvSpPr>
            <p:cNvPr id="22" name="TextBox 21"/>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nl-N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cxnSp>
        <p:nvCxnSpPr>
          <p:cNvPr id="26" name="Straight Connector 25"/>
          <p:cNvCxnSpPr/>
          <p:nvPr/>
        </p:nvCxnSpPr>
        <p:spPr>
          <a:xfrm>
            <a:off x="752022" y="39990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flipH="1">
            <a:off x="2178867" y="39710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p:cNvSpPr/>
          <p:nvPr/>
        </p:nvSpPr>
        <p:spPr>
          <a:xfrm rot="16200000">
            <a:off x="2235696" y="2573583"/>
            <a:ext cx="222894" cy="3190241"/>
          </a:xfrm>
          <a:prstGeom prst="leftBrace">
            <a:avLst>
              <a:gd name="adj1" fmla="val 107890"/>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1554480" y="43828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p:cNvSpPr/>
          <p:nvPr/>
        </p:nvSpPr>
        <p:spPr>
          <a:xfrm rot="5400000">
            <a:off x="2959735" y="2994025"/>
            <a:ext cx="281305" cy="1672590"/>
          </a:xfrm>
          <a:prstGeom prst="leftBrace">
            <a:avLst>
              <a:gd name="adj1" fmla="val 87020"/>
              <a:gd name="adj2" fmla="val 53018"/>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1926499" y="32338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endParaRPr lang="en-US" sz="22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5194662" y="2450802"/>
            <a:ext cx="6435357" cy="954107"/>
          </a:xfrm>
          <a:prstGeom prst="rect">
            <a:avLst/>
          </a:prstGeom>
          <a:noFill/>
        </p:spPr>
        <p:txBody>
          <a:bodyPr wrap="square" rtlCol="0">
            <a:spAutoFit/>
          </a:bodyPr>
          <a:lstStyle/>
          <a:p>
            <a:pPr lvl="0"/>
            <a:r>
              <a:rPr lang="en-US" sz="2800" b="1" dirty="0">
                <a:solidFill>
                  <a:srgbClr val="ED7D31">
                    <a:lumMod val="50000"/>
                  </a:srgbClr>
                </a:solidFill>
                <a:latin typeface="Times New Roman" panose="02020603050405020304" pitchFamily="18" charset="0"/>
                <a:cs typeface="Times New Roman" panose="02020603050405020304" pitchFamily="18" charset="0"/>
              </a:rPr>
              <a:t>Đ</a:t>
            </a:r>
            <a:r>
              <a:rPr lang="vi-VN" sz="2800" b="1" dirty="0">
                <a:solidFill>
                  <a:srgbClr val="ED7D31">
                    <a:lumMod val="50000"/>
                  </a:srgbClr>
                </a:solidFill>
                <a:latin typeface="Times New Roman" panose="02020603050405020304" pitchFamily="18" charset="0"/>
                <a:cs typeface="Times New Roman" panose="02020603050405020304" pitchFamily="18" charset="0"/>
              </a:rPr>
              <a:t>ường kính hình tròn nằm khít trong hình vuông và trùng với cạnh hình vuông</a:t>
            </a:r>
            <a:r>
              <a:rPr lang="en-US" sz="2800" b="1" dirty="0">
                <a:solidFill>
                  <a:srgbClr val="ED7D31">
                    <a:lumMod val="50000"/>
                  </a:srgbClr>
                </a:solidFill>
                <a:latin typeface="Times New Roman" panose="02020603050405020304" pitchFamily="18" charset="0"/>
                <a:cs typeface="Times New Roman" panose="02020603050405020304" pitchFamily="18" charset="0"/>
              </a:rPr>
              <a:t>.</a:t>
            </a:r>
            <a:endParaRPr lang="en-US" sz="2800" b="1" dirty="0">
              <a:solidFill>
                <a:srgbClr val="ED7D31">
                  <a:lumMod val="50000"/>
                </a:srgbClr>
              </a:solidFill>
              <a:latin typeface="Times New Roman" panose="02020603050405020304" pitchFamily="18" charset="0"/>
              <a:cs typeface="Times New Roman" panose="02020603050405020304" pitchFamily="18" charset="0"/>
            </a:endParaRPr>
          </a:p>
        </p:txBody>
      </p:sp>
      <p:sp>
        <p:nvSpPr>
          <p:cNvPr id="34" name="PA_库_任意多边形 184"/>
          <p:cNvSpPr/>
          <p:nvPr>
            <p:custDataLst>
              <p:tags r:id="rId3"/>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ea typeface="DengXian" panose="02010600030101010101" charset="-122"/>
              <a:cs typeface="+mn-cs"/>
            </a:endParaRPr>
          </a:p>
        </p:txBody>
      </p:sp>
      <p:sp>
        <p:nvSpPr>
          <p:cNvPr id="35" name="TextBox 34"/>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Times New Roman" panose="02020603050405020304" pitchFamily="18" charset="0"/>
                <a:cs typeface="Times New Roman" panose="02020603050405020304" pitchFamily="18" charset="0"/>
              </a:rPr>
              <a:t>Vậy</a:t>
            </a:r>
            <a:r>
              <a:rPr 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sz="2800" b="1" dirty="0" err="1">
                <a:solidFill>
                  <a:srgbClr val="ED7D31">
                    <a:lumMod val="50000"/>
                  </a:srgbClr>
                </a:solidFill>
                <a:latin typeface="Times New Roman" panose="02020603050405020304" pitchFamily="18" charset="0"/>
                <a:cs typeface="Times New Roman" panose="02020603050405020304" pitchFamily="18" charset="0"/>
              </a:rPr>
              <a:t>cạnh</a:t>
            </a:r>
            <a:r>
              <a:rPr 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sz="2800" b="1" dirty="0" err="1">
                <a:solidFill>
                  <a:srgbClr val="ED7D31">
                    <a:lumMod val="50000"/>
                  </a:srgbClr>
                </a:solidFill>
                <a:latin typeface="Times New Roman" panose="02020603050405020304" pitchFamily="18" charset="0"/>
                <a:cs typeface="Times New Roman" panose="02020603050405020304" pitchFamily="18" charset="0"/>
              </a:rPr>
              <a:t>hình</a:t>
            </a:r>
            <a:r>
              <a:rPr 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sz="2800" b="1" dirty="0" err="1">
                <a:solidFill>
                  <a:srgbClr val="ED7D31">
                    <a:lumMod val="50000"/>
                  </a:srgbClr>
                </a:solidFill>
                <a:latin typeface="Times New Roman" panose="02020603050405020304" pitchFamily="18" charset="0"/>
                <a:cs typeface="Times New Roman" panose="02020603050405020304" pitchFamily="18" charset="0"/>
              </a:rPr>
              <a:t>vuông</a:t>
            </a:r>
            <a:r>
              <a:rPr 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sz="2800" b="1" dirty="0" err="1">
                <a:solidFill>
                  <a:srgbClr val="ED7D31">
                    <a:lumMod val="50000"/>
                  </a:srgbClr>
                </a:solidFill>
                <a:latin typeface="Times New Roman" panose="02020603050405020304" pitchFamily="18" charset="0"/>
                <a:cs typeface="Times New Roman" panose="02020603050405020304" pitchFamily="18" charset="0"/>
              </a:rPr>
              <a:t>dài</a:t>
            </a:r>
            <a:r>
              <a:rPr lang="en-US" sz="2800" b="1" dirty="0">
                <a:solidFill>
                  <a:srgbClr val="ED7D31">
                    <a:lumMod val="50000"/>
                  </a:srgbClr>
                </a:solidFill>
                <a:latin typeface="Times New Roman" panose="02020603050405020304" pitchFamily="18" charset="0"/>
                <a:cs typeface="Times New Roman" panose="02020603050405020304" pitchFamily="18" charset="0"/>
              </a:rPr>
              <a:t> 4 </a:t>
            </a:r>
            <a:r>
              <a:rPr lang="en-US" sz="2800" b="1" dirty="0" err="1">
                <a:solidFill>
                  <a:srgbClr val="ED7D31">
                    <a:lumMod val="50000"/>
                  </a:srgbClr>
                </a:solidFill>
                <a:latin typeface="Times New Roman" panose="02020603050405020304" pitchFamily="18" charset="0"/>
                <a:cs typeface="Times New Roman" panose="02020603050405020304" pitchFamily="18"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6" name="PA_库_任意多边形 184"/>
          <p:cNvSpPr/>
          <p:nvPr>
            <p:custDataLst>
              <p:tags r:id="rId4"/>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ea typeface="DengXian" panose="02010600030101010101" charset="-122"/>
              <a:cs typeface="+mn-cs"/>
            </a:endParaRPr>
          </a:p>
        </p:txBody>
      </p:sp>
      <p:sp>
        <p:nvSpPr>
          <p:cNvPr id="37" name="TextBox 36"/>
          <p:cNvSpPr txBox="1"/>
          <p:nvPr/>
        </p:nvSpPr>
        <p:spPr>
          <a:xfrm>
            <a:off x="7112000" y="3462282"/>
            <a:ext cx="3624122" cy="58356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x 2 = 4 (cm)</a:t>
            </a:r>
            <a:r>
              <a:rPr lang="vi-VN" sz="3200" b="1" dirty="0">
                <a:solidFill>
                  <a:srgbClr val="FF0000"/>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2" name="Straight Connector 1"/>
          <p:cNvCxnSpPr/>
          <p:nvPr/>
        </p:nvCxnSpPr>
        <p:spPr>
          <a:xfrm>
            <a:off x="3321685" y="1564640"/>
            <a:ext cx="4982210" cy="6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9258300" y="1587500"/>
            <a:ext cx="1636395" cy="112395"/>
            <a:chOff x="12376" y="2596"/>
            <a:chExt cx="2577" cy="177"/>
          </a:xfrm>
        </p:grpSpPr>
        <p:cxnSp>
          <p:nvCxnSpPr>
            <p:cNvPr id="8" name="Straight Connector 7"/>
            <p:cNvCxnSpPr/>
            <p:nvPr/>
          </p:nvCxnSpPr>
          <p:spPr>
            <a:xfrm flipV="1">
              <a:off x="12376" y="2596"/>
              <a:ext cx="2572" cy="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381" y="2751"/>
              <a:ext cx="2572" cy="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859280" y="2000885"/>
            <a:ext cx="5013960" cy="112395"/>
            <a:chOff x="12376" y="2596"/>
            <a:chExt cx="2577" cy="177"/>
          </a:xfrm>
        </p:grpSpPr>
        <p:cxnSp>
          <p:nvCxnSpPr>
            <p:cNvPr id="11" name="Straight Connector 10"/>
            <p:cNvCxnSpPr/>
            <p:nvPr/>
          </p:nvCxnSpPr>
          <p:spPr>
            <a:xfrm flipV="1">
              <a:off x="12376" y="2596"/>
              <a:ext cx="2572" cy="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2381" y="2751"/>
              <a:ext cx="2572" cy="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par>
                          <p:cTn id="66" fill="hold">
                            <p:stCondLst>
                              <p:cond delay="1000"/>
                            </p:stCondLst>
                            <p:childTnLst>
                              <p:par>
                                <p:cTn id="67" presetID="22" presetClass="entr" presetSubtype="4"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down)">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2">
                                            <p:txEl>
                                              <p:pRg st="0" end="0"/>
                                            </p:txEl>
                                          </p:spTgt>
                                        </p:tgtEl>
                                        <p:attrNameLst>
                                          <p:attrName>style.visibility</p:attrName>
                                        </p:attrNameLst>
                                      </p:cBhvr>
                                      <p:to>
                                        <p:strVal val="visible"/>
                                      </p:to>
                                    </p:set>
                                    <p:animEffect transition="in" filter="barn(inVertical)">
                                      <p:cBhvr>
                                        <p:cTn id="92" dur="500"/>
                                        <p:tgtEl>
                                          <p:spTgt spid="3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down)">
                                      <p:cBhvr>
                                        <p:cTn id="102" dur="500"/>
                                        <p:tgtEl>
                                          <p:spTgt spid="34"/>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arn(inVertical)">
                                      <p:cBhvr>
                                        <p:cTn id="111" dur="500"/>
                                        <p:tgtEl>
                                          <p:spTgt spid="3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wipe(down)">
                                      <p:cBhvr>
                                        <p:cTn id="116" dur="500"/>
                                        <p:tgtEl>
                                          <p:spTgt spid="36"/>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wipe(left)">
                                      <p:cBhvr>
                                        <p:cTn id="1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bldLvl="0" animBg="1"/>
      <p:bldP spid="28" grpId="0" bldLvl="0" animBg="1"/>
      <p:bldP spid="29" grpId="0"/>
      <p:bldP spid="30" grpId="0" bldLvl="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50240" y="741679"/>
            <a:ext cx="11074400" cy="2158365"/>
            <a:chOff x="670560" y="782319"/>
            <a:chExt cx="11074400" cy="2158365"/>
          </a:xfrm>
        </p:grpSpPr>
        <p:sp>
          <p:nvSpPr>
            <p:cNvPr id="2" name="TextBox 1"/>
            <p:cNvSpPr txBox="1"/>
            <p:nvPr/>
          </p:nvSpPr>
          <p:spPr>
            <a:xfrm>
              <a:off x="1229360" y="782319"/>
              <a:ext cx="10515600" cy="2158365"/>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Cái ao của chú ếch có dạng hình chữ nhật (như hình vẽ). </a:t>
              </a:r>
              <a:endPar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Mỗi lá súng có dạng hình tròn đường kính 1 dm. Em hãy tìm:</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spcAft>
                  <a:spcPts val="0"/>
                </a:spcAft>
                <a:buFont typeface="+mj-lt"/>
                <a:buAutoNum type="alphaLcPeriod"/>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Chiều dài của cái ao</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spcAft>
                  <a:spcPts val="0"/>
                </a:spcAft>
                <a:buFont typeface="+mj-lt"/>
                <a:buAutoNum type="alphaLcPeriod"/>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Chiều rộng của cái ao</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Oval 4"/>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7" name="Picture 6"/>
          <p:cNvPicPr>
            <a:picLocks noChangeAspect="1"/>
          </p:cNvPicPr>
          <p:nvPr/>
        </p:nvPicPr>
        <p:blipFill>
          <a:blip r:embed="rId1"/>
          <a:stretch>
            <a:fillRect/>
          </a:stretch>
        </p:blipFill>
        <p:spPr>
          <a:xfrm>
            <a:off x="6253480" y="4201796"/>
            <a:ext cx="1371600" cy="1914525"/>
          </a:xfrm>
          <a:prstGeom prst="rect">
            <a:avLst/>
          </a:prstGeom>
        </p:spPr>
      </p:pic>
      <p:pic>
        <p:nvPicPr>
          <p:cNvPr id="11" name="Picture 10"/>
          <p:cNvPicPr>
            <a:picLocks noChangeAspect="1"/>
          </p:cNvPicPr>
          <p:nvPr/>
        </p:nvPicPr>
        <p:blipFill>
          <a:blip r:embed="rId2"/>
          <a:stretch>
            <a:fillRect/>
          </a:stretch>
        </p:blipFill>
        <p:spPr>
          <a:xfrm>
            <a:off x="7625080" y="2066290"/>
            <a:ext cx="4057650" cy="2400300"/>
          </a:xfrm>
          <a:prstGeom prst="rect">
            <a:avLst/>
          </a:prstGeom>
        </p:spPr>
      </p:pic>
      <p:cxnSp>
        <p:nvCxnSpPr>
          <p:cNvPr id="8" name="Straight Connector 7"/>
          <p:cNvCxnSpPr/>
          <p:nvPr/>
        </p:nvCxnSpPr>
        <p:spPr>
          <a:xfrm>
            <a:off x="4689475" y="1287145"/>
            <a:ext cx="2940050" cy="5080"/>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cxnSp>
        <p:nvCxnSpPr>
          <p:cNvPr id="3" name="Straight Connector 2"/>
          <p:cNvCxnSpPr/>
          <p:nvPr/>
        </p:nvCxnSpPr>
        <p:spPr>
          <a:xfrm>
            <a:off x="1337945" y="1252220"/>
            <a:ext cx="973455" cy="3175"/>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cxnSp>
        <p:nvCxnSpPr>
          <p:cNvPr id="4" name="Straight Connector 3"/>
          <p:cNvCxnSpPr/>
          <p:nvPr/>
        </p:nvCxnSpPr>
        <p:spPr>
          <a:xfrm>
            <a:off x="1330325" y="1767205"/>
            <a:ext cx="1734820" cy="11430"/>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cxnSp>
        <p:nvCxnSpPr>
          <p:cNvPr id="9" name="Straight Connector 8"/>
          <p:cNvCxnSpPr/>
          <p:nvPr/>
        </p:nvCxnSpPr>
        <p:spPr>
          <a:xfrm>
            <a:off x="5968365" y="1778635"/>
            <a:ext cx="2614295" cy="12065"/>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grpSp>
        <p:nvGrpSpPr>
          <p:cNvPr id="13" name="Group 12"/>
          <p:cNvGrpSpPr/>
          <p:nvPr/>
        </p:nvGrpSpPr>
        <p:grpSpPr>
          <a:xfrm>
            <a:off x="1567815" y="2256155"/>
            <a:ext cx="1497965" cy="79375"/>
            <a:chOff x="2469" y="3598"/>
            <a:chExt cx="5774" cy="125"/>
          </a:xfrm>
        </p:grpSpPr>
        <p:cxnSp>
          <p:nvCxnSpPr>
            <p:cNvPr id="10" name="Straight Connector 9"/>
            <p:cNvCxnSpPr/>
            <p:nvPr/>
          </p:nvCxnSpPr>
          <p:spPr>
            <a:xfrm>
              <a:off x="2469" y="3598"/>
              <a:ext cx="5744" cy="11"/>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cxnSp>
          <p:nvCxnSpPr>
            <p:cNvPr id="12" name="Straight Connector 11"/>
            <p:cNvCxnSpPr/>
            <p:nvPr/>
          </p:nvCxnSpPr>
          <p:spPr>
            <a:xfrm>
              <a:off x="2499" y="3713"/>
              <a:ext cx="5744" cy="11"/>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grpSp>
      <p:grpSp>
        <p:nvGrpSpPr>
          <p:cNvPr id="14" name="Group 13"/>
          <p:cNvGrpSpPr/>
          <p:nvPr/>
        </p:nvGrpSpPr>
        <p:grpSpPr>
          <a:xfrm>
            <a:off x="1631950" y="2813685"/>
            <a:ext cx="1668145" cy="79375"/>
            <a:chOff x="2469" y="3598"/>
            <a:chExt cx="5774" cy="125"/>
          </a:xfrm>
        </p:grpSpPr>
        <p:cxnSp>
          <p:nvCxnSpPr>
            <p:cNvPr id="15" name="Straight Connector 14"/>
            <p:cNvCxnSpPr/>
            <p:nvPr/>
          </p:nvCxnSpPr>
          <p:spPr>
            <a:xfrm>
              <a:off x="2469" y="3598"/>
              <a:ext cx="5744" cy="11"/>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cxnSp>
          <p:nvCxnSpPr>
            <p:cNvPr id="16" name="Straight Connector 15"/>
            <p:cNvCxnSpPr/>
            <p:nvPr/>
          </p:nvCxnSpPr>
          <p:spPr>
            <a:xfrm>
              <a:off x="2499" y="3713"/>
              <a:ext cx="5744" cy="11"/>
            </a:xfrm>
            <a:prstGeom prst="line">
              <a:avLst/>
            </a:prstGeom>
            <a:ln w="28575">
              <a:solidFill>
                <a:srgbClr val="FF0000"/>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1538</Words>
  <Application>WPS Presentation</Application>
  <PresentationFormat>Widescreen</PresentationFormat>
  <Paragraphs>62</Paragraphs>
  <Slides>14</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SimSun</vt:lpstr>
      <vt:lpstr>Wingdings</vt:lpstr>
      <vt:lpstr>DengXian</vt:lpstr>
      <vt:lpstr>Calibri</vt:lpstr>
      <vt:lpstr>Cambria</vt:lpstr>
      <vt:lpstr>Times New Roman</vt:lpstr>
      <vt:lpstr>Microsoft YaHei</vt:lpstr>
      <vt:lpstr>Arial Unicode MS</vt:lpstr>
      <vt:lpstr>DengXian Light</vt:lpstr>
      <vt:lpstr>Aldhabi</vt:lpstr>
      <vt:lpstr>Algerian</vt:lpstr>
      <vt:lpstr>HP001 4 hàng</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THI LIEN</cp:lastModifiedBy>
  <cp:revision>34</cp:revision>
  <dcterms:created xsi:type="dcterms:W3CDTF">2022-07-15T05:41:00Z</dcterms:created>
  <dcterms:modified xsi:type="dcterms:W3CDTF">2022-10-30T14:19:16Z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9C2A0D833418490AA5020D841BB4BC19</vt:lpwstr>
  </property>
  <property fmtid="{D5CDD505-2E9C-101B-9397-08002B2CF9AE}" pid="3" name="KSOProductBuildVer">
    <vt:lpwstr>1033-11.2.0.11380</vt:lpwstr>
  </property>
</Properties>
</file>